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01" r:id="rId2"/>
    <p:sldId id="302" r:id="rId3"/>
    <p:sldId id="256" r:id="rId4"/>
    <p:sldId id="262" r:id="rId5"/>
    <p:sldId id="267" r:id="rId6"/>
    <p:sldId id="303" r:id="rId7"/>
    <p:sldId id="304" r:id="rId8"/>
    <p:sldId id="305" r:id="rId9"/>
    <p:sldId id="306" r:id="rId10"/>
    <p:sldId id="307" r:id="rId11"/>
    <p:sldId id="309" r:id="rId12"/>
    <p:sldId id="322" r:id="rId13"/>
    <p:sldId id="311" r:id="rId14"/>
    <p:sldId id="313" r:id="rId15"/>
    <p:sldId id="312" r:id="rId16"/>
    <p:sldId id="308" r:id="rId17"/>
    <p:sldId id="314" r:id="rId18"/>
    <p:sldId id="315" r:id="rId19"/>
    <p:sldId id="317" r:id="rId20"/>
    <p:sldId id="316" r:id="rId21"/>
    <p:sldId id="318" r:id="rId22"/>
    <p:sldId id="319" r:id="rId23"/>
    <p:sldId id="320" r:id="rId24"/>
    <p:sldId id="282" r:id="rId25"/>
    <p:sldId id="321" r:id="rId26"/>
    <p:sldId id="281" r:id="rId27"/>
    <p:sldId id="310" r:id="rId2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6600"/>
    <a:srgbClr val="E7F9A5"/>
    <a:srgbClr val="422C16"/>
    <a:srgbClr val="0C788E"/>
    <a:srgbClr val="025198"/>
    <a:srgbClr val="000099"/>
    <a:srgbClr val="1C1C1C"/>
    <a:srgbClr val="000058"/>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4652" autoAdjust="0"/>
  </p:normalViewPr>
  <p:slideViewPr>
    <p:cSldViewPr>
      <p:cViewPr>
        <p:scale>
          <a:sx n="33" d="100"/>
          <a:sy n="33" d="100"/>
        </p:scale>
        <p:origin x="-1590" y="-7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4" y="0"/>
            <a:ext cx="2971800" cy="457200"/>
          </a:xfrm>
          <a:prstGeom prst="rect">
            <a:avLst/>
          </a:prstGeom>
        </p:spPr>
        <p:txBody>
          <a:bodyPr vert="horz" lIns="91440" tIns="45720" rIns="91440" bIns="45720" rtlCol="0"/>
          <a:lstStyle>
            <a:lvl1pPr algn="r">
              <a:defRPr sz="1200"/>
            </a:lvl1pPr>
          </a:lstStyle>
          <a:p>
            <a:fld id="{ABA0D0D9-E956-42FB-BFD2-BA111E21EB50}" type="datetimeFigureOut">
              <a:rPr lang="en-GB" smtClean="0"/>
              <a:t>15/12/2019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40" tIns="45720" rIns="91440" bIns="45720" rtlCol="0" anchor="b"/>
          <a:lstStyle>
            <a:lvl1pPr algn="r">
              <a:defRPr sz="1200"/>
            </a:lvl1pPr>
          </a:lstStyle>
          <a:p>
            <a:fld id="{52773B8B-D68E-43CC-9979-F46D6C07C5C2}"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0D7520B7-3DE6-4A9C-9A1F-9E4FB11DCC86}" type="datetimeFigureOut">
              <a:rPr lang="en-GB" smtClean="0"/>
              <a:pPr/>
              <a:t>14/12/2019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319CCC32-6F96-4A69-87C3-675B0353681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ormsofaddress.info/King_Queen.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thoughtco.com/little-matchstick-girl-short-story-739298"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hlinkClick r:id="rId3"/>
              </a:rPr>
              <a:t>http://www.formsofaddress.info/King_Queen.html</a:t>
            </a:r>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one appears to have doubted their story</a:t>
            </a:r>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1"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1"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1"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20</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1"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21</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319CCC32-6F96-4A69-87C3-675B0353681F}" type="slidenum">
              <a:rPr lang="en-GB" smtClean="0"/>
              <a:pPr/>
              <a:t>24</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hlinkClick r:id="rId3"/>
              </a:rPr>
              <a:t>https://www.thoughtco.com/little-matchstick-girl-short-story-739298</a:t>
            </a:r>
            <a:r>
              <a:rPr lang="en-GB" dirty="0" smtClean="0"/>
              <a:t> </a:t>
            </a:r>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25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 a religious</a:t>
            </a:r>
            <a:r>
              <a:rPr lang="en-GB" baseline="0" dirty="0" smtClean="0"/>
              <a:t> ritual – Go to Bethlehem at Christmas. (or even come to </a:t>
            </a:r>
            <a:r>
              <a:rPr lang="en-GB" baseline="0" dirty="0" err="1" smtClean="0"/>
              <a:t>GICF</a:t>
            </a:r>
            <a:r>
              <a:rPr lang="en-GB" baseline="0" dirty="0" smtClean="0"/>
              <a:t> at Christmas) </a:t>
            </a:r>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Could be anywhere – India, China, etc.</a:t>
            </a:r>
            <a:endParaRPr lang="en-GB" dirty="0"/>
          </a:p>
        </p:txBody>
      </p:sp>
      <p:sp>
        <p:nvSpPr>
          <p:cNvPr id="4" name="Slide Number Placeholder 3"/>
          <p:cNvSpPr>
            <a:spLocks noGrp="1"/>
          </p:cNvSpPr>
          <p:nvPr>
            <p:ph type="sldNum" sz="quarter" idx="10"/>
          </p:nvPr>
        </p:nvSpPr>
        <p:spPr/>
        <p:txBody>
          <a:bodyPr/>
          <a:lstStyle/>
          <a:p>
            <a:fld id="{319CCC32-6F96-4A69-87C3-675B0353681F}"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4658F6F-C9B0-4706-B80B-7B1D2FFF49A6}"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EF39263-0789-42D9-AA84-B0E55BA3B7E4}"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FA8F467-B718-46BE-8B16-C9130201D4DF}"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6E1E163-DB19-4222-BD42-7CEDCD0866EA}"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91CC95E-B092-4504-AF2D-A3DCA812DD94}"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AE83748-24DB-418C-9132-F3C1279DDDF8}"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8784E0C7-1CBD-4491-8FFD-2E305BBA4954}"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0501E0DC-A623-4528-842D-A4D44560A90F}"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CFCE17EF-C76D-4874-97F3-9ACA8A7C96E7}"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4FA8735-79FE-4EA6-9B9F-5649E9D312E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4FA6401-60F7-46C1-93E2-B30AC5685581}"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E393EB-64B3-4C2F-98A8-4628886B8DA8}"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s://s1.stabroeknews.com/images/2018/04/grangergreets.jpg"/>
          <p:cNvPicPr>
            <a:picLocks noChangeAspect="1" noChangeArrowheads="1"/>
          </p:cNvPicPr>
          <p:nvPr/>
        </p:nvPicPr>
        <p:blipFill>
          <a:blip r:embed="rId2" cstate="print"/>
          <a:srcRect l="6796" r="4245"/>
          <a:stretch>
            <a:fillRect/>
          </a:stretch>
        </p:blipFill>
        <p:spPr bwMode="auto">
          <a:xfrm>
            <a:off x="0" y="0"/>
            <a:ext cx="9144000" cy="6857999"/>
          </a:xfrm>
          <a:prstGeom prst="rect">
            <a:avLst/>
          </a:prstGeom>
          <a:noFill/>
        </p:spPr>
      </p:pic>
      <p:sp>
        <p:nvSpPr>
          <p:cNvPr id="3" name="Content Placeholder 2"/>
          <p:cNvSpPr>
            <a:spLocks noGrp="1"/>
          </p:cNvSpPr>
          <p:nvPr>
            <p:ph idx="1"/>
          </p:nvPr>
        </p:nvSpPr>
        <p:spPr>
          <a:xfrm>
            <a:off x="251520" y="4437112"/>
            <a:ext cx="8640960" cy="2625155"/>
          </a:xfrm>
        </p:spPr>
        <p:txBody>
          <a:bodyPr/>
          <a:lstStyle/>
          <a:p>
            <a:pPr algn="ctr">
              <a:buNone/>
            </a:pPr>
            <a:r>
              <a:rPr lang="en-GB" sz="6600" dirty="0" smtClean="0">
                <a:solidFill>
                  <a:schemeClr val="bg1"/>
                </a:solidFill>
              </a:rPr>
              <a:t>To bow or not to bow.  </a:t>
            </a:r>
          </a:p>
          <a:p>
            <a:pPr algn="ctr">
              <a:buNone/>
            </a:pPr>
            <a:r>
              <a:rPr lang="en-GB" sz="6600" dirty="0" smtClean="0">
                <a:solidFill>
                  <a:schemeClr val="bg1"/>
                </a:solidFill>
              </a:rPr>
              <a:t>That is the question.</a:t>
            </a:r>
            <a:endParaRPr lang="en-GB" sz="3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a:t>
            </a:r>
            <a:r>
              <a:rPr lang="en-GB" dirty="0" smtClean="0"/>
              <a:t>1:1-12</a:t>
            </a:r>
            <a:endParaRPr lang="en-GB" dirty="0"/>
          </a:p>
        </p:txBody>
      </p:sp>
      <p:sp>
        <p:nvSpPr>
          <p:cNvPr id="3" name="Content Placeholder 2"/>
          <p:cNvSpPr>
            <a:spLocks noGrp="1"/>
          </p:cNvSpPr>
          <p:nvPr>
            <p:ph idx="1"/>
          </p:nvPr>
        </p:nvSpPr>
        <p:spPr>
          <a:xfrm>
            <a:off x="359024" y="1340768"/>
            <a:ext cx="8784976" cy="4941167"/>
          </a:xfrm>
        </p:spPr>
        <p:txBody>
          <a:bodyPr>
            <a:noAutofit/>
          </a:bodyPr>
          <a:lstStyle/>
          <a:p>
            <a:pPr>
              <a:buNone/>
            </a:pPr>
            <a:r>
              <a:rPr lang="en-GB" sz="3600" dirty="0" smtClean="0"/>
              <a:t>12</a:t>
            </a:r>
            <a:r>
              <a:rPr lang="en-GB" sz="3600" dirty="0" smtClean="0"/>
              <a:t> Then, being divinely warned in a dream that they should not return to Herod, they departed for their own country another way</a:t>
            </a:r>
            <a:r>
              <a:rPr lang="en-GB" sz="3600" dirty="0" smtClean="0"/>
              <a:t>.</a:t>
            </a:r>
            <a:endParaRPr lang="en-GB"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060848"/>
            <a:ext cx="8964488" cy="4608511"/>
          </a:xfrm>
        </p:spPr>
        <p:txBody>
          <a:bodyPr>
            <a:normAutofit/>
          </a:bodyPr>
          <a:lstStyle/>
          <a:p>
            <a:pPr algn="ctr">
              <a:buNone/>
            </a:pPr>
            <a:r>
              <a:rPr lang="en-GB" b="1" dirty="0" smtClean="0">
                <a:solidFill>
                  <a:srgbClr val="7030A0"/>
                </a:solidFill>
              </a:rPr>
              <a:t>V1 – Departure, Distance, Difficulties, Discomfort</a:t>
            </a:r>
            <a:endParaRPr lang="en-GB" b="1" dirty="0" smtClean="0">
              <a:solidFill>
                <a:srgbClr val="7030A0"/>
              </a:solidFill>
            </a:endParaRPr>
          </a:p>
          <a:p>
            <a:pPr lvl="1" algn="ctr">
              <a:buNone/>
            </a:pPr>
            <a:r>
              <a:rPr lang="en-GB" i="1" dirty="0" smtClean="0"/>
              <a:t>wise </a:t>
            </a:r>
            <a:r>
              <a:rPr lang="en-GB" i="1" dirty="0" smtClean="0"/>
              <a:t>men from the East came to </a:t>
            </a:r>
            <a:r>
              <a:rPr lang="en-GB" i="1" dirty="0" smtClean="0"/>
              <a:t>Jerusalem</a:t>
            </a:r>
            <a:endParaRPr lang="en-GB" i="1" dirty="0" smtClean="0"/>
          </a:p>
          <a:p>
            <a:pPr lvl="1"/>
            <a:r>
              <a:rPr lang="en-GB" b="1" dirty="0" smtClean="0">
                <a:solidFill>
                  <a:srgbClr val="7030A0"/>
                </a:solidFill>
              </a:rPr>
              <a:t>Distance</a:t>
            </a:r>
            <a:r>
              <a:rPr lang="en-GB" dirty="0" smtClean="0"/>
              <a:t>. Susa (Persia) </a:t>
            </a:r>
            <a:r>
              <a:rPr lang="en-GB" dirty="0" smtClean="0"/>
              <a:t>to Jerusalem </a:t>
            </a:r>
            <a:r>
              <a:rPr lang="en-GB" dirty="0" smtClean="0"/>
              <a:t>~ 765 miles </a:t>
            </a:r>
            <a:r>
              <a:rPr lang="en-GB" sz="1800" dirty="0" smtClean="0"/>
              <a:t>(The </a:t>
            </a:r>
            <a:r>
              <a:rPr lang="en-GB" sz="1800" dirty="0" smtClean="0"/>
              <a:t>term </a:t>
            </a:r>
            <a:r>
              <a:rPr lang="en-GB" sz="1800" b="1" i="1" dirty="0" smtClean="0"/>
              <a:t>wise </a:t>
            </a:r>
            <a:r>
              <a:rPr lang="en-GB" sz="1800" b="1" i="1" dirty="0" smtClean="0"/>
              <a:t>men </a:t>
            </a:r>
            <a:r>
              <a:rPr lang="en-GB" sz="1800" dirty="0" smtClean="0"/>
              <a:t>is used when </a:t>
            </a:r>
            <a:r>
              <a:rPr lang="en-GB" sz="1800" dirty="0" smtClean="0"/>
              <a:t>Daniel was in Babylon </a:t>
            </a:r>
            <a:r>
              <a:rPr lang="en-GB" sz="1800" dirty="0" smtClean="0"/>
              <a:t>&amp; in </a:t>
            </a:r>
            <a:r>
              <a:rPr lang="en-GB" sz="1800" dirty="0" smtClean="0"/>
              <a:t>Susa.)</a:t>
            </a:r>
            <a:endParaRPr lang="en-GB" sz="1800" dirty="0" smtClean="0"/>
          </a:p>
          <a:p>
            <a:pPr lvl="1"/>
            <a:r>
              <a:rPr lang="en-GB" sz="2800" dirty="0" smtClean="0"/>
              <a:t>How far have you come today?  </a:t>
            </a:r>
          </a:p>
          <a:p>
            <a:pPr lvl="1"/>
            <a:r>
              <a:rPr lang="en-GB" sz="2800" dirty="0" smtClean="0"/>
              <a:t>What did you have to leave behind to seek Jesus?</a:t>
            </a:r>
          </a:p>
          <a:p>
            <a:pPr lvl="1"/>
            <a:r>
              <a:rPr lang="en-GB" dirty="0" smtClean="0"/>
              <a:t>What difficulties have you faced along the way? </a:t>
            </a:r>
            <a:endParaRPr lang="en-GB" sz="2800" dirty="0" smtClean="0"/>
          </a:p>
        </p:txBody>
      </p:sp>
      <p:sp>
        <p:nvSpPr>
          <p:cNvPr id="4" name="Title 1"/>
          <p:cNvSpPr txBox="1">
            <a:spLocks/>
          </p:cNvSpPr>
          <p:nvPr/>
        </p:nvSpPr>
        <p:spPr bwMode="auto">
          <a:xfrm>
            <a:off x="251520" y="476672"/>
            <a:ext cx="8640960" cy="1296144"/>
          </a:xfrm>
          <a:prstGeom prst="ellipse">
            <a:avLst/>
          </a:prstGeom>
          <a:gradFill flip="none" rotWithShape="1">
            <a:gsLst>
              <a:gs pos="0">
                <a:srgbClr val="FF3399"/>
              </a:gs>
              <a:gs pos="25000">
                <a:srgbClr val="FF6633"/>
              </a:gs>
              <a:gs pos="50000">
                <a:srgbClr val="FFFF00"/>
              </a:gs>
              <a:gs pos="75000">
                <a:srgbClr val="01A78F"/>
              </a:gs>
              <a:gs pos="100000">
                <a:srgbClr val="3366FF"/>
              </a:gs>
            </a:gsLst>
            <a:path path="circle">
              <a:fillToRect l="50000" t="50000" r="50000" b="50000"/>
            </a:path>
            <a:tileRect/>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noAutofit/>
          </a:bodyPr>
          <a:lstStyle/>
          <a:p>
            <a:pPr marL="82550" indent="6350" algn="ctr">
              <a:defRPr/>
            </a:pPr>
            <a:r>
              <a:rPr lang="en-GB" sz="6600" b="1" dirty="0" smtClean="0">
                <a:solidFill>
                  <a:schemeClr val="bg1"/>
                </a:solidFill>
                <a:effectLst>
                  <a:outerShdw blurRad="38100" dist="38100" dir="2700000" algn="tl">
                    <a:srgbClr val="000000">
                      <a:alpha val="43137"/>
                    </a:srgbClr>
                  </a:outerShdw>
                </a:effectLst>
              </a:rPr>
              <a:t>1. Leaving </a:t>
            </a:r>
            <a:endParaRPr lang="en-GB" sz="66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Scale>
                                      <p:cBhvr>
                                        <p:cTn id="1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3">
                                            <p:txEl>
                                              <p:pRg st="2" end="2"/>
                                            </p:txEl>
                                          </p:spTgt>
                                        </p:tgtEl>
                                        <p:attrNameLst>
                                          <p:attrName>ppt_x</p:attrName>
                                          <p:attrName>ppt_y</p:attrName>
                                        </p:attrNameLst>
                                      </p:cBhvr>
                                    </p:animMotion>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Scale>
                                      <p:cBhvr>
                                        <p:cTn id="2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3">
                                            <p:txEl>
                                              <p:pRg st="3" end="3"/>
                                            </p:txEl>
                                          </p:spTgt>
                                        </p:tgtEl>
                                        <p:attrNameLst>
                                          <p:attrName>ppt_x</p:attrName>
                                          <p:attrName>ppt_y</p:attrName>
                                        </p:attrNameLst>
                                      </p:cBhvr>
                                    </p:animMotion>
                                    <p:animEffect transition="in" filter="fade">
                                      <p:cBhvr>
                                        <p:cTn id="25" dur="1000"/>
                                        <p:tgtEl>
                                          <p:spTgt spid="3">
                                            <p:txEl>
                                              <p:pRg st="3" end="3"/>
                                            </p:txEl>
                                          </p:spTgt>
                                        </p:tgtEl>
                                      </p:cBhvr>
                                    </p:animEffect>
                                  </p:childTnLst>
                                </p:cTn>
                              </p:par>
                            </p:childTnLst>
                          </p:cTn>
                        </p:par>
                        <p:par>
                          <p:cTn id="26" fill="hold">
                            <p:stCondLst>
                              <p:cond delay="1000"/>
                            </p:stCondLst>
                            <p:childTnLst>
                              <p:par>
                                <p:cTn id="27" presetID="52"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Scale>
                                      <p:cBhvr>
                                        <p:cTn id="29"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4" end="4"/>
                                            </p:txEl>
                                          </p:spTgt>
                                        </p:tgtEl>
                                        <p:attrNameLst>
                                          <p:attrName>ppt_x</p:attrName>
                                          <p:attrName>ppt_y</p:attrName>
                                        </p:attrNameLst>
                                      </p:cBhvr>
                                    </p:animMotion>
                                    <p:animEffect transition="in" filter="fade">
                                      <p:cBhvr>
                                        <p:cTn id="31" dur="1000"/>
                                        <p:tgtEl>
                                          <p:spTgt spid="3">
                                            <p:txEl>
                                              <p:pRg st="4" end="4"/>
                                            </p:txEl>
                                          </p:spTgt>
                                        </p:tgtEl>
                                      </p:cBhvr>
                                    </p:animEffect>
                                  </p:childTnLst>
                                </p:cTn>
                              </p:par>
                            </p:childTnLst>
                          </p:cTn>
                        </p:par>
                        <p:par>
                          <p:cTn id="32" fill="hold">
                            <p:stCondLst>
                              <p:cond delay="2000"/>
                            </p:stCondLst>
                            <p:childTnLst>
                              <p:par>
                                <p:cTn id="33" presetID="5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024" y="1340768"/>
            <a:ext cx="8245424" cy="4941167"/>
          </a:xfrm>
        </p:spPr>
        <p:txBody>
          <a:bodyPr>
            <a:noAutofit/>
          </a:bodyPr>
          <a:lstStyle/>
          <a:p>
            <a:pPr algn="ctr">
              <a:buNone/>
            </a:pPr>
            <a:r>
              <a:rPr lang="en-GB" sz="5400" b="1" dirty="0" smtClean="0">
                <a:solidFill>
                  <a:srgbClr val="7030A0"/>
                </a:solidFill>
                <a:effectLst>
                  <a:outerShdw blurRad="38100" dist="38100" dir="2700000" algn="tl">
                    <a:srgbClr val="000000">
                      <a:alpha val="43137"/>
                    </a:srgbClr>
                  </a:outerShdw>
                </a:effectLst>
              </a:rPr>
              <a:t>The correct protocol for a meeting with the King is LEAVING something behind to come to Him</a:t>
            </a:r>
            <a:endParaRPr lang="en-GB" sz="54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060848"/>
            <a:ext cx="8964488" cy="4608511"/>
          </a:xfrm>
        </p:spPr>
        <p:txBody>
          <a:bodyPr>
            <a:normAutofit/>
          </a:bodyPr>
          <a:lstStyle/>
          <a:p>
            <a:pPr algn="ctr">
              <a:buNone/>
            </a:pPr>
            <a:r>
              <a:rPr lang="en-GB" b="1" dirty="0" smtClean="0">
                <a:solidFill>
                  <a:srgbClr val="7030A0"/>
                </a:solidFill>
              </a:rPr>
              <a:t>V2 – Faith</a:t>
            </a:r>
            <a:endParaRPr lang="en-GB" b="1" dirty="0" smtClean="0">
              <a:solidFill>
                <a:srgbClr val="7030A0"/>
              </a:solidFill>
            </a:endParaRPr>
          </a:p>
          <a:p>
            <a:pPr lvl="1" algn="ctr">
              <a:buNone/>
            </a:pPr>
            <a:r>
              <a:rPr lang="en-GB" i="1" dirty="0" smtClean="0"/>
              <a:t>For we have seen His star in the East and have come to worship Him </a:t>
            </a:r>
            <a:endParaRPr lang="en-GB" i="1" dirty="0" smtClean="0"/>
          </a:p>
          <a:p>
            <a:pPr lvl="1" algn="ctr">
              <a:buNone/>
            </a:pPr>
            <a:r>
              <a:rPr lang="en-GB" sz="1800" b="1" dirty="0" smtClean="0">
                <a:solidFill>
                  <a:srgbClr val="7030A0"/>
                </a:solidFill>
              </a:rPr>
              <a:t> </a:t>
            </a:r>
            <a:endParaRPr lang="en-GB" sz="1800" dirty="0" smtClean="0"/>
          </a:p>
          <a:p>
            <a:pPr lvl="1"/>
            <a:r>
              <a:rPr lang="en-GB" sz="2800" dirty="0" smtClean="0"/>
              <a:t>You followe</a:t>
            </a:r>
            <a:r>
              <a:rPr lang="en-GB" dirty="0" smtClean="0"/>
              <a:t>d a </a:t>
            </a:r>
            <a:r>
              <a:rPr lang="en-GB" b="1" dirty="0" smtClean="0">
                <a:solidFill>
                  <a:srgbClr val="FF0000"/>
                </a:solidFill>
              </a:rPr>
              <a:t>what</a:t>
            </a:r>
            <a:r>
              <a:rPr lang="en-GB" sz="2800" dirty="0" smtClean="0"/>
              <a:t>?  </a:t>
            </a:r>
          </a:p>
          <a:p>
            <a:pPr lvl="1"/>
            <a:r>
              <a:rPr lang="en-GB" sz="2800" dirty="0" smtClean="0"/>
              <a:t>What about cloudy nights?  The star was not always visible (see v10)</a:t>
            </a:r>
          </a:p>
          <a:p>
            <a:pPr lvl="1"/>
            <a:r>
              <a:rPr lang="en-GB" dirty="0" smtClean="0"/>
              <a:t>Did they </a:t>
            </a:r>
            <a:r>
              <a:rPr lang="en-GB" b="1" dirty="0" smtClean="0"/>
              <a:t>feel </a:t>
            </a:r>
            <a:r>
              <a:rPr lang="en-GB" dirty="0" smtClean="0"/>
              <a:t>clear about the direction/purpose? Faith kept them going!</a:t>
            </a:r>
            <a:endParaRPr lang="en-GB" sz="2800" b="1" dirty="0" smtClean="0"/>
          </a:p>
        </p:txBody>
      </p:sp>
      <p:sp>
        <p:nvSpPr>
          <p:cNvPr id="4" name="Title 1"/>
          <p:cNvSpPr txBox="1">
            <a:spLocks/>
          </p:cNvSpPr>
          <p:nvPr/>
        </p:nvSpPr>
        <p:spPr bwMode="auto">
          <a:xfrm>
            <a:off x="251520" y="476672"/>
            <a:ext cx="8640960" cy="1296144"/>
          </a:xfrm>
          <a:prstGeom prst="ellipse">
            <a:avLst/>
          </a:prstGeom>
          <a:gradFill flip="none" rotWithShape="1">
            <a:gsLst>
              <a:gs pos="0">
                <a:srgbClr val="FF3399"/>
              </a:gs>
              <a:gs pos="25000">
                <a:srgbClr val="FF6633"/>
              </a:gs>
              <a:gs pos="50000">
                <a:srgbClr val="FFFF00"/>
              </a:gs>
              <a:gs pos="75000">
                <a:srgbClr val="01A78F"/>
              </a:gs>
              <a:gs pos="100000">
                <a:srgbClr val="3366FF"/>
              </a:gs>
            </a:gsLst>
            <a:path path="circle">
              <a:fillToRect l="50000" t="50000" r="50000" b="50000"/>
            </a:path>
            <a:tileRect/>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noAutofit/>
          </a:bodyPr>
          <a:lstStyle/>
          <a:p>
            <a:pPr marL="82550" marR="0" indent="6350" algn="ctr" defTabSz="914400" eaLnBrk="1" latinLnBrk="0" hangingPunct="1">
              <a:lnSpc>
                <a:spcPct val="100000"/>
              </a:lnSpc>
              <a:buClrTx/>
              <a:buSzTx/>
              <a:buFontTx/>
              <a:buNone/>
              <a:tabLst/>
              <a:defRPr/>
            </a:pPr>
            <a:r>
              <a:rPr lang="en-GB" sz="6600" b="1" dirty="0" smtClean="0">
                <a:solidFill>
                  <a:schemeClr val="bg1"/>
                </a:solidFill>
                <a:effectLst>
                  <a:outerShdw blurRad="38100" dist="38100" dir="2700000" algn="tl">
                    <a:srgbClr val="000000">
                      <a:alpha val="43137"/>
                    </a:srgbClr>
                  </a:outerShdw>
                </a:effectLst>
              </a:rPr>
              <a:t>2. Believing </a:t>
            </a:r>
            <a:endParaRPr lang="en-GB" sz="66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Scale>
                                      <p:cBhvr>
                                        <p:cTn id="19"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3" end="3"/>
                                            </p:txEl>
                                          </p:spTgt>
                                        </p:tgtEl>
                                        <p:attrNameLst>
                                          <p:attrName>ppt_x</p:attrName>
                                          <p:attrName>ppt_y</p:attrName>
                                        </p:attrNameLst>
                                      </p:cBhvr>
                                    </p:animMotion>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Scale>
                                      <p:cBhvr>
                                        <p:cTn id="26"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4" end="4"/>
                                            </p:txEl>
                                          </p:spTgt>
                                        </p:tgtEl>
                                        <p:attrNameLst>
                                          <p:attrName>ppt_x</p:attrName>
                                          <p:attrName>ppt_y</p:attrName>
                                        </p:attrNameLst>
                                      </p:cBhvr>
                                    </p:animMotion>
                                    <p:animEffect transition="in" filter="fade">
                                      <p:cBhvr>
                                        <p:cTn id="28" dur="1000"/>
                                        <p:tgtEl>
                                          <p:spTgt spid="3">
                                            <p:txEl>
                                              <p:pRg st="4" end="4"/>
                                            </p:txEl>
                                          </p:spTgt>
                                        </p:tgtEl>
                                      </p:cBhvr>
                                    </p:animEffect>
                                  </p:childTnLst>
                                </p:cTn>
                              </p:par>
                            </p:childTnLst>
                          </p:cTn>
                        </p:par>
                        <p:par>
                          <p:cTn id="29" fill="hold">
                            <p:stCondLst>
                              <p:cond delay="1000"/>
                            </p:stCondLst>
                            <p:childTnLst>
                              <p:par>
                                <p:cTn id="30" presetID="52"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Scale>
                                      <p:cBhvr>
                                        <p:cTn id="3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
                                            <p:txEl>
                                              <p:pRg st="5" end="5"/>
                                            </p:txEl>
                                          </p:spTgt>
                                        </p:tgtEl>
                                        <p:attrNameLst>
                                          <p:attrName>ppt_x</p:attrName>
                                          <p:attrName>ppt_y</p:attrName>
                                        </p:attrNameLst>
                                      </p:cBhvr>
                                    </p:animMotion>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5"/>
            <a:ext cx="8229600" cy="4392488"/>
          </a:xfrm>
        </p:spPr>
        <p:txBody>
          <a:bodyPr/>
          <a:lstStyle/>
          <a:p>
            <a:pPr algn="ctr">
              <a:buNone/>
            </a:pPr>
            <a:r>
              <a:rPr lang="en-GB" sz="4800" b="1" dirty="0" smtClean="0">
                <a:solidFill>
                  <a:srgbClr val="7030A0"/>
                </a:solidFill>
                <a:effectLst>
                  <a:outerShdw blurRad="38100" dist="38100" dir="2700000" algn="tl">
                    <a:srgbClr val="000000">
                      <a:alpha val="43137"/>
                    </a:srgbClr>
                  </a:outerShdw>
                </a:effectLst>
              </a:rPr>
              <a:t>You won’t always feel like the direction is clear or the purpose is sure, but </a:t>
            </a:r>
            <a:r>
              <a:rPr lang="en-GB" sz="4800" b="1" u="sng" dirty="0" smtClean="0">
                <a:solidFill>
                  <a:srgbClr val="7030A0"/>
                </a:solidFill>
                <a:effectLst>
                  <a:outerShdw blurRad="38100" dist="38100" dir="2700000" algn="tl">
                    <a:srgbClr val="000000">
                      <a:alpha val="43137"/>
                    </a:srgbClr>
                  </a:outerShdw>
                </a:effectLst>
              </a:rPr>
              <a:t>go </a:t>
            </a:r>
            <a:r>
              <a:rPr lang="en-GB" sz="4800" b="1" u="sng" dirty="0" smtClean="0">
                <a:solidFill>
                  <a:srgbClr val="7030A0"/>
                </a:solidFill>
                <a:effectLst>
                  <a:outerShdw blurRad="38100" dist="38100" dir="2700000" algn="tl">
                    <a:srgbClr val="000000">
                      <a:alpha val="43137"/>
                    </a:srgbClr>
                  </a:outerShdw>
                </a:effectLst>
              </a:rPr>
              <a:t>in faith</a:t>
            </a:r>
            <a:r>
              <a:rPr lang="en-GB" sz="4800" b="1" dirty="0" smtClean="0">
                <a:solidFill>
                  <a:srgbClr val="7030A0"/>
                </a:solidFill>
                <a:effectLst>
                  <a:outerShdw blurRad="38100" dist="38100" dir="2700000" algn="tl">
                    <a:srgbClr val="000000">
                      <a:alpha val="43137"/>
                    </a:srgbClr>
                  </a:outerShdw>
                </a:effectLst>
              </a:rPr>
              <a:t>.  </a:t>
            </a:r>
            <a:endParaRPr lang="en-GB" sz="4800" b="1" dirty="0" smtClean="0">
              <a:solidFill>
                <a:srgbClr val="7030A0"/>
              </a:solidFill>
              <a:effectLst>
                <a:outerShdw blurRad="38100" dist="38100" dir="2700000" algn="tl">
                  <a:srgbClr val="000000">
                    <a:alpha val="43137"/>
                  </a:srgbClr>
                </a:outerShdw>
              </a:effectLst>
            </a:endParaRPr>
          </a:p>
          <a:p>
            <a:pPr algn="ctr">
              <a:buNone/>
            </a:pPr>
            <a:r>
              <a:rPr lang="en-GB" sz="4800" b="1" dirty="0" smtClean="0">
                <a:solidFill>
                  <a:srgbClr val="7030A0"/>
                </a:solidFill>
                <a:effectLst>
                  <a:outerShdw blurRad="38100" dist="38100" dir="2700000" algn="tl">
                    <a:srgbClr val="000000">
                      <a:alpha val="43137"/>
                    </a:srgbClr>
                  </a:outerShdw>
                </a:effectLst>
              </a:rPr>
              <a:t>We </a:t>
            </a:r>
            <a:r>
              <a:rPr lang="en-GB" sz="4800" b="1" dirty="0" smtClean="0">
                <a:solidFill>
                  <a:srgbClr val="7030A0"/>
                </a:solidFill>
                <a:effectLst>
                  <a:outerShdw blurRad="38100" dist="38100" dir="2700000" algn="tl">
                    <a:srgbClr val="000000">
                      <a:alpha val="43137"/>
                    </a:srgbClr>
                  </a:outerShdw>
                </a:effectLst>
              </a:rPr>
              <a:t>will see the </a:t>
            </a:r>
            <a:r>
              <a:rPr lang="en-GB" sz="4800" b="1" dirty="0" smtClean="0">
                <a:solidFill>
                  <a:srgbClr val="7030A0"/>
                </a:solidFill>
                <a:effectLst>
                  <a:outerShdw blurRad="38100" dist="38100" dir="2700000" algn="tl">
                    <a:srgbClr val="000000">
                      <a:alpha val="43137"/>
                    </a:srgbClr>
                  </a:outerShdw>
                </a:effectLst>
              </a:rPr>
              <a:t>King!</a:t>
            </a:r>
            <a:endParaRPr lang="en-GB" sz="4800" b="1" dirty="0" smtClean="0">
              <a:solidFill>
                <a:srgbClr val="7030A0"/>
              </a:solidFill>
              <a:effectLst>
                <a:outerShdw blurRad="38100" dist="38100" dir="2700000" algn="tl">
                  <a:srgbClr val="000000">
                    <a:alpha val="43137"/>
                  </a:srgbClr>
                </a:outerShdw>
              </a:effectLst>
            </a:endParaRPr>
          </a:p>
        </p:txBody>
      </p:sp>
      <p:sp>
        <p:nvSpPr>
          <p:cNvPr id="4" name="Rectangle 3"/>
          <p:cNvSpPr/>
          <p:nvPr/>
        </p:nvSpPr>
        <p:spPr>
          <a:xfrm>
            <a:off x="72008" y="5805264"/>
            <a:ext cx="8676456" cy="646331"/>
          </a:xfrm>
          <a:prstGeom prst="rect">
            <a:avLst/>
          </a:prstGeom>
        </p:spPr>
        <p:txBody>
          <a:bodyPr wrap="square">
            <a:spAutoFit/>
          </a:bodyPr>
          <a:lstStyle/>
          <a:p>
            <a:pPr algn="ctr"/>
            <a:r>
              <a:rPr lang="en-GB" b="1" dirty="0" smtClean="0"/>
              <a:t>Hebrews  11:6  </a:t>
            </a:r>
            <a:r>
              <a:rPr lang="en-GB" i="1" dirty="0" smtClean="0"/>
              <a:t>Without faith it is impossible to please God…</a:t>
            </a:r>
          </a:p>
          <a:p>
            <a:pPr algn="ctr"/>
            <a:r>
              <a:rPr lang="en-GB" dirty="0" smtClean="0"/>
              <a:t>It was their faith that pleased God.  Their action merely proved their faith </a:t>
            </a:r>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060848"/>
            <a:ext cx="8964488" cy="4608511"/>
          </a:xfrm>
        </p:spPr>
        <p:txBody>
          <a:bodyPr>
            <a:normAutofit/>
          </a:bodyPr>
          <a:lstStyle/>
          <a:p>
            <a:pPr algn="ctr">
              <a:buNone/>
            </a:pPr>
            <a:r>
              <a:rPr lang="en-GB" b="1" dirty="0" smtClean="0">
                <a:solidFill>
                  <a:srgbClr val="7030A0"/>
                </a:solidFill>
              </a:rPr>
              <a:t>V3 – Error!</a:t>
            </a:r>
            <a:endParaRPr lang="en-GB" b="1" dirty="0" smtClean="0">
              <a:solidFill>
                <a:srgbClr val="7030A0"/>
              </a:solidFill>
            </a:endParaRPr>
          </a:p>
          <a:p>
            <a:pPr lvl="1" algn="ctr">
              <a:buNone/>
            </a:pPr>
            <a:r>
              <a:rPr lang="en-GB" i="1" dirty="0" smtClean="0"/>
              <a:t>Looking for the King in the wrong places</a:t>
            </a:r>
          </a:p>
          <a:p>
            <a:pPr lvl="1" algn="ctr">
              <a:buNone/>
            </a:pPr>
            <a:r>
              <a:rPr lang="en-GB" b="1" dirty="0" smtClean="0">
                <a:solidFill>
                  <a:srgbClr val="7030A0"/>
                </a:solidFill>
              </a:rPr>
              <a:t> </a:t>
            </a:r>
            <a:endParaRPr lang="en-GB" sz="1800" dirty="0" smtClean="0"/>
          </a:p>
          <a:p>
            <a:pPr lvl="1"/>
            <a:r>
              <a:rPr lang="en-GB" sz="2800" dirty="0" smtClean="0"/>
              <a:t>A terrible, fatal error (How many children were killed? v16)  (next slide)</a:t>
            </a:r>
          </a:p>
        </p:txBody>
      </p:sp>
      <p:sp>
        <p:nvSpPr>
          <p:cNvPr id="4" name="Title 1"/>
          <p:cNvSpPr txBox="1">
            <a:spLocks/>
          </p:cNvSpPr>
          <p:nvPr/>
        </p:nvSpPr>
        <p:spPr bwMode="auto">
          <a:xfrm>
            <a:off x="251520" y="476672"/>
            <a:ext cx="8640960" cy="1296144"/>
          </a:xfrm>
          <a:prstGeom prst="ellipse">
            <a:avLst/>
          </a:prstGeom>
          <a:gradFill flip="none" rotWithShape="1">
            <a:gsLst>
              <a:gs pos="0">
                <a:srgbClr val="FF3399"/>
              </a:gs>
              <a:gs pos="25000">
                <a:srgbClr val="FF6633"/>
              </a:gs>
              <a:gs pos="50000">
                <a:srgbClr val="FFFF00"/>
              </a:gs>
              <a:gs pos="75000">
                <a:srgbClr val="01A78F"/>
              </a:gs>
              <a:gs pos="100000">
                <a:srgbClr val="3366FF"/>
              </a:gs>
            </a:gsLst>
            <a:path path="circle">
              <a:fillToRect l="50000" t="50000" r="50000" b="50000"/>
            </a:path>
            <a:tileRect/>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noAutofit/>
          </a:bodyPr>
          <a:lstStyle/>
          <a:p>
            <a:pPr marL="82550" marR="0" indent="6350" algn="ctr" defTabSz="914400" eaLnBrk="1" latinLnBrk="0" hangingPunct="1">
              <a:lnSpc>
                <a:spcPct val="100000"/>
              </a:lnSpc>
              <a:buClrTx/>
              <a:buSzTx/>
              <a:buFontTx/>
              <a:buNone/>
              <a:tabLst/>
              <a:defRPr/>
            </a:pPr>
            <a:r>
              <a:rPr lang="en-GB" sz="6600" b="1" dirty="0" smtClean="0">
                <a:solidFill>
                  <a:schemeClr val="bg1"/>
                </a:solidFill>
                <a:effectLst>
                  <a:outerShdw blurRad="38100" dist="38100" dir="2700000" algn="tl">
                    <a:srgbClr val="000000">
                      <a:alpha val="43137"/>
                    </a:srgbClr>
                  </a:outerShdw>
                </a:effectLst>
              </a:rPr>
              <a:t>3. Correction </a:t>
            </a:r>
            <a:endParaRPr lang="en-GB" sz="66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5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Scale>
                                      <p:cBhvr>
                                        <p:cTn id="1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3">
                                            <p:txEl>
                                              <p:pRg st="1" end="1"/>
                                            </p:txEl>
                                          </p:spTgt>
                                        </p:tgtEl>
                                        <p:attrNameLst>
                                          <p:attrName>ppt_x</p:attrName>
                                          <p:attrName>ppt_y</p:attrName>
                                        </p:attrNameLst>
                                      </p:cBhvr>
                                    </p:animMotion>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Scale>
                                      <p:cBhvr>
                                        <p:cTn id="1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3">
                                            <p:txEl>
                                              <p:pRg st="3" end="3"/>
                                            </p:txEl>
                                          </p:spTgt>
                                        </p:tgtEl>
                                        <p:attrNameLst>
                                          <p:attrName>ppt_x</p:attrName>
                                          <p:attrName>ppt_y</p:attrName>
                                        </p:attrNameLst>
                                      </p:cBhvr>
                                    </p:animMotion>
                                    <p:animEffect transition="in" filter="fade">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a:t>
            </a:r>
            <a:r>
              <a:rPr lang="en-GB" dirty="0" smtClean="0"/>
              <a:t>1:16</a:t>
            </a:r>
            <a:endParaRPr lang="en-GB" dirty="0"/>
          </a:p>
        </p:txBody>
      </p:sp>
      <p:sp>
        <p:nvSpPr>
          <p:cNvPr id="3" name="Content Placeholder 2"/>
          <p:cNvSpPr>
            <a:spLocks noGrp="1"/>
          </p:cNvSpPr>
          <p:nvPr>
            <p:ph idx="1"/>
          </p:nvPr>
        </p:nvSpPr>
        <p:spPr>
          <a:xfrm>
            <a:off x="359024" y="1340768"/>
            <a:ext cx="8784976" cy="4941167"/>
          </a:xfrm>
        </p:spPr>
        <p:txBody>
          <a:bodyPr>
            <a:noAutofit/>
          </a:bodyPr>
          <a:lstStyle/>
          <a:p>
            <a:pPr>
              <a:buNone/>
            </a:pPr>
            <a:r>
              <a:rPr lang="en-GB" sz="3600" dirty="0" smtClean="0"/>
              <a:t>16</a:t>
            </a:r>
            <a:r>
              <a:rPr lang="en-GB" sz="3600" dirty="0" smtClean="0"/>
              <a:t> Then Herod, when he saw that he was deceived by the wise men, was </a:t>
            </a:r>
            <a:r>
              <a:rPr lang="en-GB" sz="3600" dirty="0" smtClean="0"/>
              <a:t>exceedingly angry</a:t>
            </a:r>
            <a:r>
              <a:rPr lang="en-GB" sz="3600" dirty="0" smtClean="0"/>
              <a:t>; and he sent forth and put to death all the male children who were in Bethlehem and in all its districts, </a:t>
            </a:r>
            <a:r>
              <a:rPr lang="en-GB" sz="3600" b="1" dirty="0" smtClean="0">
                <a:solidFill>
                  <a:srgbClr val="FF0000"/>
                </a:solidFill>
              </a:rPr>
              <a:t>from two years old and under</a:t>
            </a:r>
            <a:r>
              <a:rPr lang="en-GB" sz="3600" dirty="0" smtClean="0"/>
              <a:t>, according to the time which he had determined from the wise men. </a:t>
            </a:r>
            <a:endParaRPr lang="en-GB"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060848"/>
            <a:ext cx="8964488" cy="4608511"/>
          </a:xfrm>
        </p:spPr>
        <p:txBody>
          <a:bodyPr>
            <a:normAutofit/>
          </a:bodyPr>
          <a:lstStyle/>
          <a:p>
            <a:pPr algn="ctr">
              <a:buNone/>
            </a:pPr>
            <a:r>
              <a:rPr lang="en-GB" b="1" dirty="0" smtClean="0">
                <a:solidFill>
                  <a:srgbClr val="7030A0"/>
                </a:solidFill>
              </a:rPr>
              <a:t>V3 – Error!</a:t>
            </a:r>
            <a:endParaRPr lang="en-GB" b="1" dirty="0" smtClean="0">
              <a:solidFill>
                <a:srgbClr val="7030A0"/>
              </a:solidFill>
            </a:endParaRPr>
          </a:p>
          <a:p>
            <a:pPr lvl="1" algn="ctr">
              <a:buNone/>
            </a:pPr>
            <a:r>
              <a:rPr lang="en-GB" i="1" dirty="0" smtClean="0"/>
              <a:t>Looking for the King in the wrong places</a:t>
            </a:r>
          </a:p>
          <a:p>
            <a:pPr lvl="1" algn="ctr">
              <a:buNone/>
            </a:pPr>
            <a:r>
              <a:rPr lang="en-GB" b="1" dirty="0" smtClean="0">
                <a:solidFill>
                  <a:srgbClr val="7030A0"/>
                </a:solidFill>
              </a:rPr>
              <a:t> </a:t>
            </a:r>
            <a:endParaRPr lang="en-GB" sz="1800" dirty="0" smtClean="0"/>
          </a:p>
          <a:p>
            <a:pPr lvl="1"/>
            <a:r>
              <a:rPr lang="en-GB" sz="2800" dirty="0" smtClean="0"/>
              <a:t>A terrible, fatal error  </a:t>
            </a:r>
          </a:p>
          <a:p>
            <a:pPr lvl="1"/>
            <a:r>
              <a:rPr lang="en-GB" sz="2800" dirty="0" smtClean="0"/>
              <a:t>Correction came from THE WORD OF GOD (Micah 5:2)</a:t>
            </a:r>
          </a:p>
          <a:p>
            <a:pPr lvl="1"/>
            <a:r>
              <a:rPr lang="en-GB" dirty="0" smtClean="0"/>
              <a:t>When did you last receive correction from the Word of God?  Are you reading it enough to recognise your errors?</a:t>
            </a:r>
            <a:endParaRPr lang="en-GB" sz="2800" dirty="0" smtClean="0"/>
          </a:p>
        </p:txBody>
      </p:sp>
      <p:sp>
        <p:nvSpPr>
          <p:cNvPr id="4" name="Title 1"/>
          <p:cNvSpPr txBox="1">
            <a:spLocks/>
          </p:cNvSpPr>
          <p:nvPr/>
        </p:nvSpPr>
        <p:spPr bwMode="auto">
          <a:xfrm>
            <a:off x="251520" y="476672"/>
            <a:ext cx="8640960" cy="1296144"/>
          </a:xfrm>
          <a:prstGeom prst="ellipse">
            <a:avLst/>
          </a:prstGeom>
          <a:gradFill flip="none" rotWithShape="1">
            <a:gsLst>
              <a:gs pos="0">
                <a:srgbClr val="FF3399"/>
              </a:gs>
              <a:gs pos="25000">
                <a:srgbClr val="FF6633"/>
              </a:gs>
              <a:gs pos="50000">
                <a:srgbClr val="FFFF00"/>
              </a:gs>
              <a:gs pos="75000">
                <a:srgbClr val="01A78F"/>
              </a:gs>
              <a:gs pos="100000">
                <a:srgbClr val="3366FF"/>
              </a:gs>
            </a:gsLst>
            <a:lin ang="2700000" scaled="1"/>
            <a:tileRect/>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noAutofit/>
          </a:bodyPr>
          <a:lstStyle/>
          <a:p>
            <a:pPr marL="82550" marR="0" indent="6350" algn="ctr" defTabSz="914400" eaLnBrk="1" latinLnBrk="0" hangingPunct="1">
              <a:lnSpc>
                <a:spcPct val="100000"/>
              </a:lnSpc>
              <a:buClrTx/>
              <a:buSzTx/>
              <a:buFontTx/>
              <a:buNone/>
              <a:tabLst/>
              <a:defRPr/>
            </a:pPr>
            <a:r>
              <a:rPr lang="en-GB" sz="6600" b="1" dirty="0" smtClean="0">
                <a:solidFill>
                  <a:schemeClr val="bg1"/>
                </a:solidFill>
                <a:effectLst>
                  <a:outerShdw blurRad="38100" dist="38100" dir="2700000" algn="tl">
                    <a:srgbClr val="000000">
                      <a:alpha val="43137"/>
                    </a:srgbClr>
                  </a:outerShdw>
                </a:effectLst>
              </a:rPr>
              <a:t>3. Correction </a:t>
            </a:r>
            <a:endParaRPr lang="en-GB" sz="66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5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Scale>
                                      <p:cBhvr>
                                        <p:cTn id="11" dur="5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500" decel="50000" fill="hold">
                                          <p:stCondLst>
                                            <p:cond delay="0"/>
                                          </p:stCondLst>
                                        </p:cTn>
                                        <p:tgtEl>
                                          <p:spTgt spid="3">
                                            <p:txEl>
                                              <p:pRg st="1" end="1"/>
                                            </p:txEl>
                                          </p:spTgt>
                                        </p:tgtEl>
                                        <p:attrNameLst>
                                          <p:attrName>ppt_x</p:attrName>
                                          <p:attrName>ppt_y</p:attrName>
                                        </p:attrNameLst>
                                      </p:cBhvr>
                                    </p:animMotion>
                                    <p:animEffect transition="in" filter="fade">
                                      <p:cBhvr>
                                        <p:cTn id="13" dur="500"/>
                                        <p:tgtEl>
                                          <p:spTgt spid="3">
                                            <p:txEl>
                                              <p:pRg st="1" end="1"/>
                                            </p:txEl>
                                          </p:spTgt>
                                        </p:tgtEl>
                                      </p:cBhvr>
                                    </p:animEffect>
                                  </p:childTnLst>
                                </p:cTn>
                              </p:par>
                            </p:childTnLst>
                          </p:cTn>
                        </p:par>
                        <p:par>
                          <p:cTn id="14" fill="hold">
                            <p:stCondLst>
                              <p:cond delay="1500"/>
                            </p:stCondLst>
                            <p:childTnLst>
                              <p:par>
                                <p:cTn id="15" presetID="52"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Scale>
                                      <p:cBhvr>
                                        <p:cTn id="17" dur="5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500" decel="50000" fill="hold">
                                          <p:stCondLst>
                                            <p:cond delay="0"/>
                                          </p:stCondLst>
                                        </p:cTn>
                                        <p:tgtEl>
                                          <p:spTgt spid="3">
                                            <p:txEl>
                                              <p:pRg st="3" end="3"/>
                                            </p:txEl>
                                          </p:spTgt>
                                        </p:tgtEl>
                                        <p:attrNameLst>
                                          <p:attrName>ppt_x</p:attrName>
                                          <p:attrName>ppt_y</p:attrName>
                                        </p:attrNameLst>
                                      </p:cBhvr>
                                    </p:animMotion>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52"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Scale>
                                      <p:cBhvr>
                                        <p:cTn id="23" dur="2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2000" decel="50000" fill="hold">
                                          <p:stCondLst>
                                            <p:cond delay="0"/>
                                          </p:stCondLst>
                                        </p:cTn>
                                        <p:tgtEl>
                                          <p:spTgt spid="3">
                                            <p:txEl>
                                              <p:pRg st="4" end="4"/>
                                            </p:txEl>
                                          </p:spTgt>
                                        </p:tgtEl>
                                        <p:attrNameLst>
                                          <p:attrName>ppt_x</p:attrName>
                                          <p:attrName>ppt_y</p:attrName>
                                        </p:attrNameLst>
                                      </p:cBhvr>
                                    </p:animMotion>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Scale>
                                      <p:cBhvr>
                                        <p:cTn id="30"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3">
                                            <p:txEl>
                                              <p:pRg st="5" end="5"/>
                                            </p:txEl>
                                          </p:spTgt>
                                        </p:tgtEl>
                                        <p:attrNameLst>
                                          <p:attrName>ppt_x</p:attrName>
                                          <p:attrName>ppt_y</p:attrName>
                                        </p:attrNameLst>
                                      </p:cBhvr>
                                    </p:animMotion>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of Bible Knowledge</a:t>
            </a:r>
            <a:endParaRPr lang="en-GB" dirty="0"/>
          </a:p>
        </p:txBody>
      </p:sp>
      <p:sp>
        <p:nvSpPr>
          <p:cNvPr id="3" name="Content Placeholder 2"/>
          <p:cNvSpPr>
            <a:spLocks noGrp="1"/>
          </p:cNvSpPr>
          <p:nvPr>
            <p:ph idx="1"/>
          </p:nvPr>
        </p:nvSpPr>
        <p:spPr>
          <a:xfrm>
            <a:off x="395536" y="1340768"/>
            <a:ext cx="8229600" cy="4968552"/>
          </a:xfrm>
        </p:spPr>
        <p:txBody>
          <a:bodyPr/>
          <a:lstStyle/>
          <a:p>
            <a:pPr marL="514350" indent="-514350">
              <a:buFont typeface="+mj-lt"/>
              <a:buAutoNum type="arabicPeriod"/>
            </a:pPr>
            <a:r>
              <a:rPr lang="en-GB" dirty="0" smtClean="0"/>
              <a:t>How many wise men came to see Jesus?</a:t>
            </a:r>
          </a:p>
          <a:p>
            <a:pPr marL="514350" indent="-514350">
              <a:buFont typeface="+mj-lt"/>
              <a:buAutoNum type="arabicPeriod"/>
            </a:pPr>
            <a:r>
              <a:rPr lang="en-GB" dirty="0" smtClean="0"/>
              <a:t>Did the shepherds see the wise men before entering the stable or when they were leaving?</a:t>
            </a:r>
          </a:p>
          <a:p>
            <a:pPr marL="514350" indent="-514350">
              <a:buFont typeface="+mj-lt"/>
              <a:buAutoNum type="arabicPeriod"/>
            </a:pPr>
            <a:r>
              <a:rPr lang="en-GB" dirty="0" smtClean="0"/>
              <a:t>How many camels did they ride on?</a:t>
            </a:r>
          </a:p>
          <a:p>
            <a:pPr marL="514350" indent="-514350">
              <a:buFont typeface="+mj-lt"/>
              <a:buAutoNum type="arabicPeriod"/>
            </a:pPr>
            <a:r>
              <a:rPr lang="en-GB" dirty="0" smtClean="0"/>
              <a:t>How old was ‘baby Jesus’ when the wise men arrived? (v8,9,11,16)</a:t>
            </a:r>
          </a:p>
          <a:p>
            <a:pPr marL="514350" indent="-514350">
              <a:buFont typeface="+mj-lt"/>
              <a:buAutoNum type="arabicPeriod"/>
            </a:pPr>
            <a:r>
              <a:rPr lang="en-GB" dirty="0" smtClean="0"/>
              <a:t>Was Jesus in the manger when the wise men arrived?  (v11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Correction from the Word </a:t>
            </a:r>
            <a:endParaRPr lang="en-GB" dirty="0"/>
          </a:p>
        </p:txBody>
      </p:sp>
      <p:sp>
        <p:nvSpPr>
          <p:cNvPr id="3" name="Content Placeholder 2"/>
          <p:cNvSpPr>
            <a:spLocks noGrp="1"/>
          </p:cNvSpPr>
          <p:nvPr>
            <p:ph idx="1"/>
          </p:nvPr>
        </p:nvSpPr>
        <p:spPr>
          <a:xfrm>
            <a:off x="395536" y="1340768"/>
            <a:ext cx="8229600" cy="4968552"/>
          </a:xfrm>
        </p:spPr>
        <p:txBody>
          <a:bodyPr/>
          <a:lstStyle/>
          <a:p>
            <a:pPr marL="514350" indent="-514350"/>
            <a:r>
              <a:rPr lang="en-GB" dirty="0" smtClean="0"/>
              <a:t>We need the correction of God’s Word.</a:t>
            </a:r>
          </a:p>
          <a:p>
            <a:pPr marL="514350" indent="-514350"/>
            <a:r>
              <a:rPr lang="en-GB" dirty="0" smtClean="0"/>
              <a:t>God’s word transforms our thinking by renewing our mind (Rom 12:2)</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2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2000" decel="50000" fill="hold">
                                          <p:stCondLst>
                                            <p:cond delay="0"/>
                                          </p:stCondLst>
                                        </p:cTn>
                                        <p:tgtEl>
                                          <p:spTgt spid="3">
                                            <p:txEl>
                                              <p:pRg st="1" end="1"/>
                                            </p:txEl>
                                          </p:spTgt>
                                        </p:tgtEl>
                                        <p:attrNameLst>
                                          <p:attrName>ppt_x</p:attrName>
                                          <p:attrName>ppt_y</p:attrName>
                                        </p:attrNameLst>
                                      </p:cBhvr>
                                    </p:animMotion>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lstStyle/>
          <a:p>
            <a:r>
              <a:rPr lang="en-GB" b="1" dirty="0" smtClean="0"/>
              <a:t>Does the </a:t>
            </a:r>
            <a:r>
              <a:rPr lang="en-GB" b="1" dirty="0" smtClean="0"/>
              <a:t>US president bow </a:t>
            </a:r>
            <a:r>
              <a:rPr lang="en-GB" b="1" dirty="0" smtClean="0"/>
              <a:t>to a </a:t>
            </a:r>
            <a:r>
              <a:rPr lang="en-GB" b="1" dirty="0" smtClean="0"/>
              <a:t>foreign king </a:t>
            </a:r>
            <a:r>
              <a:rPr lang="en-GB" b="1" dirty="0" smtClean="0"/>
              <a:t>or </a:t>
            </a:r>
            <a:r>
              <a:rPr lang="en-GB" b="1" dirty="0" smtClean="0"/>
              <a:t>queen</a:t>
            </a:r>
            <a:r>
              <a:rPr lang="en-GB" b="1" dirty="0" smtClean="0"/>
              <a:t>?</a:t>
            </a:r>
            <a:endParaRPr lang="en-GB" dirty="0"/>
          </a:p>
        </p:txBody>
      </p:sp>
      <p:sp>
        <p:nvSpPr>
          <p:cNvPr id="3" name="Content Placeholder 2"/>
          <p:cNvSpPr>
            <a:spLocks noGrp="1"/>
          </p:cNvSpPr>
          <p:nvPr>
            <p:ph idx="1"/>
          </p:nvPr>
        </p:nvSpPr>
        <p:spPr>
          <a:xfrm>
            <a:off x="457200" y="1927373"/>
            <a:ext cx="8229600" cy="4525963"/>
          </a:xfrm>
        </p:spPr>
        <p:txBody>
          <a:bodyPr/>
          <a:lstStyle/>
          <a:p>
            <a:pPr>
              <a:buNone/>
            </a:pPr>
            <a:r>
              <a:rPr lang="en-GB" sz="2800" dirty="0" smtClean="0"/>
              <a:t>  </a:t>
            </a:r>
            <a:r>
              <a:rPr lang="en-GB" sz="2800" b="1" dirty="0" smtClean="0"/>
              <a:t>  1) </a:t>
            </a:r>
            <a:r>
              <a:rPr lang="en-GB" sz="2800" b="1" dirty="0" smtClean="0"/>
              <a:t>‘</a:t>
            </a:r>
            <a:r>
              <a:rPr lang="en-GB" sz="2800" b="1" dirty="0" smtClean="0"/>
              <a:t>No title of nobility shall be granted by the United States.’ </a:t>
            </a:r>
            <a:r>
              <a:rPr lang="en-GB" sz="2800" dirty="0" smtClean="0"/>
              <a:t>No </a:t>
            </a:r>
            <a:r>
              <a:rPr lang="en-GB" sz="2800" dirty="0" smtClean="0"/>
              <a:t>nobility </a:t>
            </a:r>
            <a:r>
              <a:rPr lang="en-GB" sz="2800" dirty="0" smtClean="0"/>
              <a:t>exists &amp; no </a:t>
            </a:r>
            <a:r>
              <a:rPr lang="en-GB" sz="2800" dirty="0" smtClean="0"/>
              <a:t>one </a:t>
            </a:r>
            <a:r>
              <a:rPr lang="en-GB" sz="2800" dirty="0" smtClean="0"/>
              <a:t>has </a:t>
            </a:r>
            <a:r>
              <a:rPr lang="en-GB" sz="2800" dirty="0" smtClean="0"/>
              <a:t>to bow to anyone.  </a:t>
            </a:r>
            <a:r>
              <a:rPr lang="en-GB" sz="2800" b="1" dirty="0" smtClean="0"/>
              <a:t> </a:t>
            </a:r>
            <a:endParaRPr lang="en-GB" sz="2800" b="1" dirty="0" smtClean="0"/>
          </a:p>
          <a:p>
            <a:pPr>
              <a:buNone/>
            </a:pPr>
            <a:r>
              <a:rPr lang="en-GB" sz="2800" dirty="0" smtClean="0"/>
              <a:t>	</a:t>
            </a:r>
            <a:r>
              <a:rPr lang="en-GB" sz="2800" dirty="0" smtClean="0"/>
              <a:t>    </a:t>
            </a:r>
            <a:r>
              <a:rPr lang="en-GB" sz="2800" dirty="0" smtClean="0"/>
              <a:t>The President and a king are</a:t>
            </a:r>
            <a:r>
              <a:rPr lang="en-GB" sz="2800" b="1" dirty="0" smtClean="0"/>
              <a:t> “equals </a:t>
            </a:r>
            <a:r>
              <a:rPr lang="en-GB" sz="2800" b="1" dirty="0" smtClean="0"/>
              <a:t>as heads </a:t>
            </a:r>
            <a:r>
              <a:rPr lang="en-GB" sz="2800" b="1" dirty="0" smtClean="0"/>
              <a:t>of </a:t>
            </a:r>
            <a:r>
              <a:rPr lang="en-GB" sz="2800" b="1" dirty="0" smtClean="0"/>
              <a:t>state” </a:t>
            </a:r>
            <a:r>
              <a:rPr lang="en-GB" sz="2800" dirty="0" smtClean="0"/>
              <a:t>so neither </a:t>
            </a:r>
            <a:r>
              <a:rPr lang="en-GB" sz="2800" dirty="0" smtClean="0"/>
              <a:t>would </a:t>
            </a:r>
            <a:r>
              <a:rPr lang="en-GB" sz="2800" dirty="0" smtClean="0"/>
              <a:t>actually bow </a:t>
            </a:r>
            <a:r>
              <a:rPr lang="en-GB" sz="2800" dirty="0" smtClean="0"/>
              <a:t>to the other. </a:t>
            </a:r>
            <a:endParaRPr lang="en-GB" sz="2800" dirty="0" smtClean="0"/>
          </a:p>
          <a:p>
            <a:pPr>
              <a:buNone/>
            </a:pPr>
            <a:r>
              <a:rPr lang="en-GB" sz="2800" b="1" dirty="0" smtClean="0"/>
              <a:t>    2) </a:t>
            </a:r>
            <a:r>
              <a:rPr lang="en-GB" sz="2800" b="1" dirty="0" smtClean="0"/>
              <a:t>I</a:t>
            </a:r>
            <a:r>
              <a:rPr lang="en-GB" sz="2800" dirty="0" smtClean="0"/>
              <a:t>n </a:t>
            </a:r>
            <a:r>
              <a:rPr lang="en-GB" sz="2800" dirty="0" smtClean="0"/>
              <a:t>unofficial </a:t>
            </a:r>
            <a:r>
              <a:rPr lang="en-GB" sz="2800" dirty="0" smtClean="0"/>
              <a:t>situations, </a:t>
            </a:r>
            <a:r>
              <a:rPr lang="en-GB" sz="2800" dirty="0" smtClean="0"/>
              <a:t>following the etiquette of another culture </a:t>
            </a:r>
            <a:r>
              <a:rPr lang="en-GB" sz="2800" dirty="0" smtClean="0"/>
              <a:t>when </a:t>
            </a:r>
            <a:r>
              <a:rPr lang="en-GB" sz="2800" dirty="0" smtClean="0"/>
              <a:t>in their domain </a:t>
            </a:r>
            <a:r>
              <a:rPr lang="en-GB" sz="2800" dirty="0" smtClean="0"/>
              <a:t>is </a:t>
            </a:r>
            <a:r>
              <a:rPr lang="en-GB" sz="2800" dirty="0" smtClean="0"/>
              <a:t>respectful. So a bow does not indicate one is a subject: it just means one is a respectful guest</a:t>
            </a:r>
            <a:r>
              <a:rPr lang="en-GB" sz="2800" dirty="0" smtClean="0"/>
              <a:t>.</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060848"/>
            <a:ext cx="8964488" cy="4608511"/>
          </a:xfrm>
        </p:spPr>
        <p:txBody>
          <a:bodyPr>
            <a:normAutofit/>
          </a:bodyPr>
          <a:lstStyle/>
          <a:p>
            <a:pPr algn="ctr">
              <a:buNone/>
            </a:pPr>
            <a:r>
              <a:rPr lang="en-GB" b="1" dirty="0" smtClean="0">
                <a:solidFill>
                  <a:srgbClr val="7030A0"/>
                </a:solidFill>
              </a:rPr>
              <a:t>V11 – Worship &amp; giving gifts</a:t>
            </a:r>
            <a:endParaRPr lang="en-GB" b="1" dirty="0" smtClean="0">
              <a:solidFill>
                <a:srgbClr val="7030A0"/>
              </a:solidFill>
            </a:endParaRPr>
          </a:p>
          <a:p>
            <a:pPr lvl="1" algn="ctr">
              <a:buNone/>
            </a:pPr>
            <a:r>
              <a:rPr lang="en-GB" i="1" dirty="0" smtClean="0"/>
              <a:t>fell down </a:t>
            </a:r>
            <a:r>
              <a:rPr lang="en-GB" i="1" dirty="0" smtClean="0"/>
              <a:t>&amp; worshipped </a:t>
            </a:r>
            <a:r>
              <a:rPr lang="en-GB" i="1" dirty="0" smtClean="0"/>
              <a:t>Him. </a:t>
            </a:r>
            <a:r>
              <a:rPr lang="en-GB" i="1" dirty="0" smtClean="0"/>
              <a:t>… presented </a:t>
            </a:r>
            <a:r>
              <a:rPr lang="en-GB" i="1" dirty="0" smtClean="0"/>
              <a:t>gifts to Him</a:t>
            </a:r>
            <a:r>
              <a:rPr lang="en-GB" b="1" i="1" dirty="0" smtClean="0">
                <a:solidFill>
                  <a:srgbClr val="7030A0"/>
                </a:solidFill>
              </a:rPr>
              <a:t> </a:t>
            </a:r>
            <a:endParaRPr lang="en-GB" sz="1800" i="1" dirty="0" smtClean="0"/>
          </a:p>
          <a:p>
            <a:pPr lvl="1"/>
            <a:r>
              <a:rPr lang="en-GB" sz="2800" dirty="0" smtClean="0"/>
              <a:t>Who worships a baby? </a:t>
            </a:r>
          </a:p>
          <a:p>
            <a:pPr lvl="1"/>
            <a:r>
              <a:rPr lang="en-GB" sz="2800" dirty="0" smtClean="0"/>
              <a:t>The gifts were given to Jesus  </a:t>
            </a:r>
          </a:p>
          <a:p>
            <a:pPr lvl="1"/>
            <a:r>
              <a:rPr lang="en-GB" dirty="0" smtClean="0"/>
              <a:t>To bow or not to bow</a:t>
            </a:r>
            <a:r>
              <a:rPr lang="en-GB" dirty="0" smtClean="0"/>
              <a:t>? Philippians 2:10</a:t>
            </a:r>
            <a:endParaRPr lang="en-GB" dirty="0" smtClean="0"/>
          </a:p>
          <a:p>
            <a:pPr lvl="1"/>
            <a:r>
              <a:rPr lang="en-GB" b="1" dirty="0" smtClean="0">
                <a:solidFill>
                  <a:srgbClr val="7030A0"/>
                </a:solidFill>
              </a:rPr>
              <a:t>Have you really met the King and recognised His rightful rule over your life?  If so then…</a:t>
            </a:r>
          </a:p>
          <a:p>
            <a:pPr lvl="1"/>
            <a:r>
              <a:rPr lang="en-GB" b="1" dirty="0" smtClean="0">
                <a:solidFill>
                  <a:srgbClr val="7030A0"/>
                </a:solidFill>
              </a:rPr>
              <a:t>Have you given your gifts (career) to Jesus? </a:t>
            </a:r>
            <a:endParaRPr lang="en-GB" sz="2800" b="1" dirty="0" smtClean="0">
              <a:solidFill>
                <a:srgbClr val="7030A0"/>
              </a:solidFill>
            </a:endParaRPr>
          </a:p>
        </p:txBody>
      </p:sp>
      <p:sp>
        <p:nvSpPr>
          <p:cNvPr id="4" name="Title 1"/>
          <p:cNvSpPr txBox="1">
            <a:spLocks/>
          </p:cNvSpPr>
          <p:nvPr/>
        </p:nvSpPr>
        <p:spPr bwMode="auto">
          <a:xfrm>
            <a:off x="251520" y="476672"/>
            <a:ext cx="8640960" cy="1296144"/>
          </a:xfrm>
          <a:prstGeom prst="ellipse">
            <a:avLst/>
          </a:prstGeom>
          <a:gradFill flip="none" rotWithShape="1">
            <a:gsLst>
              <a:gs pos="0">
                <a:srgbClr val="FF3399"/>
              </a:gs>
              <a:gs pos="25000">
                <a:srgbClr val="FF6633"/>
              </a:gs>
              <a:gs pos="50000">
                <a:srgbClr val="FFFF00"/>
              </a:gs>
              <a:gs pos="75000">
                <a:srgbClr val="01A78F"/>
              </a:gs>
              <a:gs pos="100000">
                <a:srgbClr val="3366FF"/>
              </a:gs>
            </a:gsLst>
            <a:lin ang="2700000" scaled="1"/>
            <a:tileRect/>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noAutofit/>
          </a:bodyPr>
          <a:lstStyle/>
          <a:p>
            <a:pPr marL="82550" marR="0" indent="6350" algn="ctr" defTabSz="914400" eaLnBrk="1" latinLnBrk="0" hangingPunct="1">
              <a:lnSpc>
                <a:spcPct val="100000"/>
              </a:lnSpc>
              <a:buClrTx/>
              <a:buSzTx/>
              <a:buFontTx/>
              <a:buNone/>
              <a:tabLst/>
              <a:defRPr/>
            </a:pPr>
            <a:r>
              <a:rPr lang="en-GB" sz="4800" b="1" dirty="0" smtClean="0">
                <a:solidFill>
                  <a:schemeClr val="bg1"/>
                </a:solidFill>
                <a:effectLst>
                  <a:outerShdw blurRad="38100" dist="38100" dir="2700000" algn="tl">
                    <a:srgbClr val="000000">
                      <a:alpha val="43137"/>
                    </a:srgbClr>
                  </a:outerShdw>
                </a:effectLst>
              </a:rPr>
              <a:t>4. Practical Worship </a:t>
            </a:r>
            <a:endParaRPr lang="en-GB" sz="48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52"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Scale>
                                      <p:cBhvr>
                                        <p:cTn id="1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3">
                                            <p:txEl>
                                              <p:pRg st="2" end="2"/>
                                            </p:txEl>
                                          </p:spTgt>
                                        </p:tgtEl>
                                        <p:attrNameLst>
                                          <p:attrName>ppt_x</p:attrName>
                                          <p:attrName>ppt_y</p:attrName>
                                        </p:attrNameLst>
                                      </p:cBhvr>
                                    </p:animMotion>
                                    <p:animEffect transition="in" filter="fade">
                                      <p:cBhvr>
                                        <p:cTn id="13" dur="1000"/>
                                        <p:tgtEl>
                                          <p:spTgt spid="3">
                                            <p:txEl>
                                              <p:pRg st="2" end="2"/>
                                            </p:txEl>
                                          </p:spTgt>
                                        </p:tgtEl>
                                      </p:cBhvr>
                                    </p:animEffect>
                                  </p:childTnLst>
                                </p:cTn>
                              </p:par>
                            </p:childTnLst>
                          </p:cTn>
                        </p:par>
                        <p:par>
                          <p:cTn id="14" fill="hold">
                            <p:stCondLst>
                              <p:cond delay="3000"/>
                            </p:stCondLst>
                            <p:childTnLst>
                              <p:par>
                                <p:cTn id="15" presetID="52"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Scale>
                                      <p:cBhvr>
                                        <p:cTn id="17"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3" end="3"/>
                                            </p:txEl>
                                          </p:spTgt>
                                        </p:tgtEl>
                                        <p:attrNameLst>
                                          <p:attrName>ppt_x</p:attrName>
                                          <p:attrName>ppt_y</p:attrName>
                                        </p:attrNameLst>
                                      </p:cBhvr>
                                    </p:animMotion>
                                    <p:animEffect transition="in" filter="fade">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Scale>
                                      <p:cBhvr>
                                        <p:cTn id="24"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
                                            <p:txEl>
                                              <p:pRg st="4" end="4"/>
                                            </p:txEl>
                                          </p:spTgt>
                                        </p:tgtEl>
                                        <p:attrNameLst>
                                          <p:attrName>ppt_x</p:attrName>
                                          <p:attrName>ppt_y</p:attrName>
                                        </p:attrNameLst>
                                      </p:cBhvr>
                                    </p:animMotion>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Scale>
                                      <p:cBhvr>
                                        <p:cTn id="31"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xEl>
                                              <p:pRg st="5" end="5"/>
                                            </p:txEl>
                                          </p:spTgt>
                                        </p:tgtEl>
                                        <p:attrNameLst>
                                          <p:attrName>ppt_x</p:attrName>
                                          <p:attrName>ppt_y</p:attrName>
                                        </p:attrNameLst>
                                      </p:cBhvr>
                                    </p:animMotion>
                                    <p:animEffect transition="in" filter="fade">
                                      <p:cBhvr>
                                        <p:cTn id="33" dur="1000"/>
                                        <p:tgtEl>
                                          <p:spTgt spid="3">
                                            <p:txEl>
                                              <p:pRg st="5" end="5"/>
                                            </p:txEl>
                                          </p:spTgt>
                                        </p:tgtEl>
                                      </p:cBhvr>
                                    </p:animEffect>
                                  </p:childTnLst>
                                </p:cTn>
                              </p:par>
                            </p:childTnLst>
                          </p:cTn>
                        </p:par>
                        <p:par>
                          <p:cTn id="34" fill="hold">
                            <p:stCondLst>
                              <p:cond delay="1000"/>
                            </p:stCondLst>
                            <p:childTnLst>
                              <p:par>
                                <p:cTn id="35" presetID="52" presetClass="entr" presetSubtype="0"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Scale>
                                      <p:cBhvr>
                                        <p:cTn id="37" dur="5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5000" decel="50000" fill="hold">
                                          <p:stCondLst>
                                            <p:cond delay="0"/>
                                          </p:stCondLst>
                                        </p:cTn>
                                        <p:tgtEl>
                                          <p:spTgt spid="3">
                                            <p:txEl>
                                              <p:pRg st="6" end="6"/>
                                            </p:txEl>
                                          </p:spTgt>
                                        </p:tgtEl>
                                        <p:attrNameLst>
                                          <p:attrName>ppt_x</p:attrName>
                                          <p:attrName>ppt_y</p:attrName>
                                        </p:attrNameLst>
                                      </p:cBhvr>
                                    </p:animMotion>
                                    <p:animEffect transition="in" filter="fade">
                                      <p:cBhvr>
                                        <p:cTn id="39" dur="5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1916833"/>
            <a:ext cx="8964488" cy="4968552"/>
          </a:xfrm>
        </p:spPr>
        <p:txBody>
          <a:bodyPr>
            <a:normAutofit/>
          </a:bodyPr>
          <a:lstStyle/>
          <a:p>
            <a:pPr algn="ctr">
              <a:buNone/>
            </a:pPr>
            <a:r>
              <a:rPr lang="en-GB" b="1" dirty="0" smtClean="0">
                <a:solidFill>
                  <a:srgbClr val="7030A0"/>
                </a:solidFill>
              </a:rPr>
              <a:t>V12 – After meeting King Jesus …</a:t>
            </a:r>
            <a:endParaRPr lang="en-GB" b="1" dirty="0" smtClean="0">
              <a:solidFill>
                <a:srgbClr val="7030A0"/>
              </a:solidFill>
            </a:endParaRPr>
          </a:p>
          <a:p>
            <a:pPr lvl="1" algn="ctr">
              <a:buNone/>
            </a:pPr>
            <a:r>
              <a:rPr lang="en-GB" i="1" dirty="0" smtClean="0"/>
              <a:t>being </a:t>
            </a:r>
            <a:r>
              <a:rPr lang="en-GB" i="1" dirty="0" smtClean="0"/>
              <a:t>divinely warned in a dream </a:t>
            </a:r>
            <a:endParaRPr lang="en-GB" sz="1800" i="1" dirty="0" smtClean="0"/>
          </a:p>
          <a:p>
            <a:r>
              <a:rPr lang="en-GB" sz="2400" b="1" dirty="0" smtClean="0"/>
              <a:t>John </a:t>
            </a:r>
            <a:r>
              <a:rPr lang="en-GB" sz="2400" b="1" dirty="0" smtClean="0"/>
              <a:t>8:37-39</a:t>
            </a:r>
            <a:r>
              <a:rPr lang="en-GB" sz="2400" dirty="0" smtClean="0"/>
              <a:t> </a:t>
            </a:r>
            <a:r>
              <a:rPr lang="en-GB" sz="2400" dirty="0" smtClean="0"/>
              <a:t>… Jesus </a:t>
            </a:r>
            <a:r>
              <a:rPr lang="en-GB" sz="2400" dirty="0" smtClean="0"/>
              <a:t>stood and cried out, saying, “If anyone thirsts, let him come to Me and drink. 38 He who believes in Me, as the Scripture has said, out of his heart will flow rivers of living water.” 39 But this He spoke concerning the Spirit, whom those believing in Him would receive; for the Holy Spirit was not yet </a:t>
            </a:r>
            <a:r>
              <a:rPr lang="en-GB" sz="2400" i="1" dirty="0" smtClean="0"/>
              <a:t>given,</a:t>
            </a:r>
            <a:r>
              <a:rPr lang="en-GB" sz="2400" dirty="0" smtClean="0"/>
              <a:t> because Jesus was not yet glorified.</a:t>
            </a:r>
          </a:p>
          <a:p>
            <a:r>
              <a:rPr lang="en-GB" sz="2400" b="1" dirty="0" smtClean="0"/>
              <a:t>1 John 4:13 </a:t>
            </a:r>
            <a:r>
              <a:rPr lang="en-GB" sz="2400" dirty="0" smtClean="0"/>
              <a:t>By </a:t>
            </a:r>
            <a:r>
              <a:rPr lang="en-GB" sz="2400" dirty="0" smtClean="0"/>
              <a:t>this we know that we abide in Him, and He in us, because He has </a:t>
            </a:r>
            <a:r>
              <a:rPr lang="en-GB" sz="2400" b="1" dirty="0" smtClean="0"/>
              <a:t>given</a:t>
            </a:r>
            <a:r>
              <a:rPr lang="en-GB" sz="2400" dirty="0" smtClean="0"/>
              <a:t> us of His </a:t>
            </a:r>
            <a:r>
              <a:rPr lang="en-GB" sz="2400" b="1" dirty="0" smtClean="0"/>
              <a:t>Spirit</a:t>
            </a:r>
            <a:r>
              <a:rPr lang="en-GB" sz="2400" dirty="0" smtClean="0"/>
              <a:t>.</a:t>
            </a:r>
          </a:p>
        </p:txBody>
      </p:sp>
      <p:sp>
        <p:nvSpPr>
          <p:cNvPr id="4" name="Title 1"/>
          <p:cNvSpPr txBox="1">
            <a:spLocks/>
          </p:cNvSpPr>
          <p:nvPr/>
        </p:nvSpPr>
        <p:spPr bwMode="auto">
          <a:xfrm>
            <a:off x="971600" y="404664"/>
            <a:ext cx="7416824" cy="1368152"/>
          </a:xfrm>
          <a:prstGeom prst="ellipse">
            <a:avLst/>
          </a:prstGeom>
          <a:gradFill flip="none" rotWithShape="1">
            <a:gsLst>
              <a:gs pos="0">
                <a:srgbClr val="FF3399"/>
              </a:gs>
              <a:gs pos="25000">
                <a:srgbClr val="FF6633"/>
              </a:gs>
              <a:gs pos="50000">
                <a:srgbClr val="FFFF00"/>
              </a:gs>
              <a:gs pos="75000">
                <a:srgbClr val="01A78F"/>
              </a:gs>
              <a:gs pos="100000">
                <a:srgbClr val="3366FF"/>
              </a:gs>
            </a:gsLst>
            <a:lin ang="2700000" scaled="1"/>
            <a:tileRect/>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noAutofit/>
          </a:bodyPr>
          <a:lstStyle/>
          <a:p>
            <a:pPr marL="82550" marR="0" indent="6350" algn="ctr" defTabSz="914400" eaLnBrk="1" latinLnBrk="0" hangingPunct="1">
              <a:lnSpc>
                <a:spcPct val="100000"/>
              </a:lnSpc>
              <a:buClrTx/>
              <a:buSzTx/>
              <a:buFontTx/>
              <a:buNone/>
              <a:tabLst/>
              <a:defRPr/>
            </a:pPr>
            <a:r>
              <a:rPr lang="en-GB" sz="3600" b="1" dirty="0" smtClean="0">
                <a:solidFill>
                  <a:schemeClr val="bg1"/>
                </a:solidFill>
                <a:effectLst>
                  <a:outerShdw blurRad="38100" dist="38100" dir="2700000" algn="tl">
                    <a:srgbClr val="000000">
                      <a:alpha val="43137"/>
                    </a:srgbClr>
                  </a:outerShdw>
                </a:effectLst>
              </a:rPr>
              <a:t>5. Guidance from the Holy Spirit </a:t>
            </a:r>
            <a:endParaRPr lang="en-GB" sz="36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Scale>
                                      <p:cBhvr>
                                        <p:cTn id="12"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2" end="2"/>
                                            </p:txEl>
                                          </p:spTgt>
                                        </p:tgtEl>
                                        <p:attrNameLst>
                                          <p:attrName>ppt_x</p:attrName>
                                          <p:attrName>ppt_y</p:attrName>
                                        </p:attrNameLst>
                                      </p:cBhvr>
                                    </p:animMotion>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Scale>
                                      <p:cBhvr>
                                        <p:cTn id="19"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3" end="3"/>
                                            </p:txEl>
                                          </p:spTgt>
                                        </p:tgtEl>
                                        <p:attrNameLst>
                                          <p:attrName>ppt_x</p:attrName>
                                          <p:attrName>ppt_y</p:attrName>
                                        </p:attrNameLst>
                                      </p:cBhvr>
                                    </p:animMotion>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Guidance from God’s Spirit </a:t>
            </a:r>
            <a:endParaRPr lang="en-GB" dirty="0"/>
          </a:p>
        </p:txBody>
      </p:sp>
      <p:sp>
        <p:nvSpPr>
          <p:cNvPr id="3" name="Content Placeholder 2"/>
          <p:cNvSpPr>
            <a:spLocks noGrp="1"/>
          </p:cNvSpPr>
          <p:nvPr>
            <p:ph idx="1"/>
          </p:nvPr>
        </p:nvSpPr>
        <p:spPr>
          <a:xfrm>
            <a:off x="395536" y="1340768"/>
            <a:ext cx="8229600" cy="4968552"/>
          </a:xfrm>
        </p:spPr>
        <p:txBody>
          <a:bodyPr/>
          <a:lstStyle/>
          <a:p>
            <a:pPr marL="514350" indent="-514350"/>
            <a:r>
              <a:rPr lang="en-GB" dirty="0" smtClean="0"/>
              <a:t>The Hoy Spirit is our connection with God</a:t>
            </a:r>
          </a:p>
          <a:p>
            <a:pPr marL="514350" indent="-514350"/>
            <a:r>
              <a:rPr lang="en-GB" dirty="0" smtClean="0"/>
              <a:t>He guides us into all truth </a:t>
            </a:r>
          </a:p>
          <a:p>
            <a:pPr marL="514350" indent="-514350"/>
            <a:r>
              <a:rPr lang="en-GB" dirty="0" smtClean="0"/>
              <a:t>He directs and empowers our service for King Jesus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3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3000" decel="50000" fill="hold">
                                          <p:stCondLst>
                                            <p:cond delay="0"/>
                                          </p:stCondLst>
                                        </p:cTn>
                                        <p:tgtEl>
                                          <p:spTgt spid="3">
                                            <p:txEl>
                                              <p:pRg st="1" end="1"/>
                                            </p:txEl>
                                          </p:spTgt>
                                        </p:tgtEl>
                                        <p:attrNameLst>
                                          <p:attrName>ppt_x</p:attrName>
                                          <p:attrName>ppt_y</p:attrName>
                                        </p:attrNameLst>
                                      </p:cBhvr>
                                    </p:animMotion>
                                    <p:animEffect transition="in" filter="fade">
                                      <p:cBhvr>
                                        <p:cTn id="15" dur="3000"/>
                                        <p:tgtEl>
                                          <p:spTgt spid="3">
                                            <p:txEl>
                                              <p:pRg st="1" end="1"/>
                                            </p:txEl>
                                          </p:spTgt>
                                        </p:tgtEl>
                                      </p:cBhvr>
                                    </p:animEffect>
                                  </p:childTnLst>
                                </p:cTn>
                              </p:par>
                            </p:childTnLst>
                          </p:cTn>
                        </p:par>
                        <p:par>
                          <p:cTn id="16" fill="hold">
                            <p:stCondLst>
                              <p:cond delay="4000"/>
                            </p:stCondLst>
                            <p:childTnLst>
                              <p:par>
                                <p:cTn id="17" presetID="5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Scale>
                                      <p:cBhvr>
                                        <p:cTn id="19" dur="5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5000" decel="50000" fill="hold">
                                          <p:stCondLst>
                                            <p:cond delay="0"/>
                                          </p:stCondLst>
                                        </p:cTn>
                                        <p:tgtEl>
                                          <p:spTgt spid="3">
                                            <p:txEl>
                                              <p:pRg st="2" end="2"/>
                                            </p:txEl>
                                          </p:spTgt>
                                        </p:tgtEl>
                                        <p:attrNameLst>
                                          <p:attrName>ppt_x</p:attrName>
                                          <p:attrName>ppt_y</p:attrName>
                                        </p:attrNameLst>
                                      </p:cBhvr>
                                    </p:animMotion>
                                    <p:animEffect transition="in" filter="fade">
                                      <p:cBhvr>
                                        <p:cTn id="21" dur="5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13792"/>
            <a:ext cx="6696744" cy="1143000"/>
          </a:xfrm>
        </p:spPr>
        <p:txBody>
          <a:bodyPr>
            <a:noAutofit/>
          </a:bodyPr>
          <a:lstStyle/>
          <a:p>
            <a:pPr algn="ctr"/>
            <a:r>
              <a:rPr lang="en-GB" sz="3600" b="1" dirty="0" smtClean="0">
                <a:solidFill>
                  <a:srgbClr val="660066"/>
                </a:solidFill>
                <a:effectLst>
                  <a:outerShdw blurRad="38100" dist="38100" dir="2700000" algn="tl">
                    <a:srgbClr val="000000">
                      <a:alpha val="43137"/>
                    </a:srgbClr>
                  </a:outerShdw>
                </a:effectLst>
              </a:rPr>
              <a:t>Protocol Requirements for meeting the King </a:t>
            </a:r>
            <a:endParaRPr lang="en-GB" sz="3600" b="1"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556792"/>
            <a:ext cx="8568952" cy="4752527"/>
          </a:xfrm>
          <a:solidFill>
            <a:schemeClr val="tx1"/>
          </a:solidFill>
        </p:spPr>
        <p:txBody>
          <a:bodyPr>
            <a:normAutofit fontScale="70000" lnSpcReduction="20000"/>
          </a:bodyPr>
          <a:lstStyle/>
          <a:p>
            <a:pPr marL="1158875" indent="-1143000">
              <a:buFont typeface="+mj-lt"/>
              <a:buAutoNum type="arabicPeriod"/>
            </a:pPr>
            <a:endParaRPr lang="en-GB" sz="2600" dirty="0" smtClean="0">
              <a:solidFill>
                <a:srgbClr val="FFFF00"/>
              </a:solidFill>
            </a:endParaRPr>
          </a:p>
          <a:p>
            <a:pPr marL="1158875" indent="-1143000">
              <a:buFont typeface="+mj-lt"/>
              <a:buAutoNum type="arabicPeriod"/>
            </a:pPr>
            <a:r>
              <a:rPr lang="en-GB" sz="6100" dirty="0" smtClean="0">
                <a:solidFill>
                  <a:srgbClr val="FFFF00"/>
                </a:solidFill>
              </a:rPr>
              <a:t>Leave &amp; GO to Him!</a:t>
            </a:r>
            <a:endParaRPr lang="en-GB" sz="6100" dirty="0" smtClean="0">
              <a:solidFill>
                <a:srgbClr val="FFFF00"/>
              </a:solidFill>
            </a:endParaRPr>
          </a:p>
          <a:p>
            <a:pPr marL="1158875" lvl="0" indent="-1143000">
              <a:buFont typeface="+mj-lt"/>
              <a:buAutoNum type="arabicPeriod"/>
            </a:pPr>
            <a:r>
              <a:rPr lang="en-GB" sz="6000" dirty="0" smtClean="0">
                <a:solidFill>
                  <a:srgbClr val="FFFF00"/>
                </a:solidFill>
              </a:rPr>
              <a:t>Believe His ownership claim</a:t>
            </a:r>
            <a:endParaRPr lang="en-GB" sz="6000" dirty="0" smtClean="0">
              <a:solidFill>
                <a:srgbClr val="FFFF00"/>
              </a:solidFill>
            </a:endParaRPr>
          </a:p>
          <a:p>
            <a:pPr marL="1158875" lvl="0" indent="-1143000">
              <a:buFont typeface="+mj-lt"/>
              <a:buAutoNum type="arabicPeriod"/>
            </a:pPr>
            <a:r>
              <a:rPr lang="en-GB" sz="6000" dirty="0" smtClean="0">
                <a:solidFill>
                  <a:srgbClr val="FFFF00"/>
                </a:solidFill>
              </a:rPr>
              <a:t>Let His Word correct your thinking </a:t>
            </a:r>
          </a:p>
          <a:p>
            <a:pPr marL="1158875" lvl="0" indent="-1143000">
              <a:buFont typeface="+mj-lt"/>
              <a:buAutoNum type="arabicPeriod"/>
            </a:pPr>
            <a:r>
              <a:rPr lang="en-GB" sz="6000" dirty="0" smtClean="0">
                <a:solidFill>
                  <a:srgbClr val="FFFF00"/>
                </a:solidFill>
              </a:rPr>
              <a:t>Worship Him by your work</a:t>
            </a:r>
          </a:p>
          <a:p>
            <a:pPr marL="1158875" lvl="0" indent="-1143000">
              <a:buFont typeface="+mj-lt"/>
              <a:buAutoNum type="arabicPeriod"/>
            </a:pPr>
            <a:r>
              <a:rPr lang="en-GB" sz="6000" dirty="0" smtClean="0">
                <a:solidFill>
                  <a:srgbClr val="FFFF00"/>
                </a:solidFill>
              </a:rPr>
              <a:t>Let the Holy Spirit guide your daily life</a:t>
            </a:r>
            <a:endParaRPr lang="en-GB" sz="6000" dirty="0" smtClean="0">
              <a:solidFill>
                <a:srgbClr val="FFFF00"/>
              </a:solidFill>
            </a:endParaRPr>
          </a:p>
          <a:p>
            <a:pPr marL="1158875" indent="-1143000">
              <a:buFont typeface="+mj-lt"/>
              <a:buAutoNum type="arabicPeriod"/>
            </a:pPr>
            <a:endParaRPr lang="en-GB" sz="6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Scale>
                                      <p:cBhvr>
                                        <p:cTn id="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1" end="1"/>
                                            </p:txEl>
                                          </p:spTgt>
                                        </p:tgtEl>
                                        <p:attrNameLst>
                                          <p:attrName>ppt_x</p:attrName>
                                          <p:attrName>ppt_y</p:attrName>
                                        </p:attrNameLst>
                                      </p:cBhvr>
                                    </p:animMotion>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Scale>
                                      <p:cBhvr>
                                        <p:cTn id="14"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2" end="2"/>
                                            </p:txEl>
                                          </p:spTgt>
                                        </p:tgtEl>
                                        <p:attrNameLst>
                                          <p:attrName>ppt_x</p:attrName>
                                          <p:attrName>ppt_y</p:attrName>
                                        </p:attrNameLst>
                                      </p:cBhvr>
                                    </p:animMotion>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Scale>
                                      <p:cBhvr>
                                        <p:cTn id="28"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4" end="4"/>
                                            </p:txEl>
                                          </p:spTgt>
                                        </p:tgtEl>
                                        <p:attrNameLst>
                                          <p:attrName>ppt_x</p:attrName>
                                          <p:attrName>ppt_y</p:attrName>
                                        </p:attrNameLst>
                                      </p:cBhvr>
                                    </p:animMotion>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556792"/>
            <a:ext cx="8784976" cy="4534129"/>
          </a:xfrm>
        </p:spPr>
        <p:txBody>
          <a:bodyPr>
            <a:normAutofit/>
          </a:bodyPr>
          <a:lstStyle/>
          <a:p>
            <a:pPr algn="ctr">
              <a:buNone/>
            </a:pPr>
            <a:r>
              <a:rPr lang="en-GB" sz="4800" b="1" dirty="0" smtClean="0"/>
              <a:t>Have you met the King personally?</a:t>
            </a:r>
          </a:p>
          <a:p>
            <a:pPr algn="ctr">
              <a:buNone/>
            </a:pPr>
            <a:r>
              <a:rPr lang="en-GB" sz="4800" b="1" dirty="0" smtClean="0"/>
              <a:t>If so, your daily work is your worship as you use your gifts to serve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5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3">
                                            <p:txEl>
                                              <p:pRg st="0" end="0"/>
                                            </p:txEl>
                                          </p:spTgt>
                                        </p:tgtEl>
                                        <p:attrNameLst>
                                          <p:attrName>ppt_x</p:attrName>
                                          <p:attrName>ppt_y</p:attrName>
                                        </p:attrNameLst>
                                      </p:cBhvr>
                                    </p:animMotion>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5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500" decel="50000" fill="hold">
                                          <p:stCondLst>
                                            <p:cond delay="0"/>
                                          </p:stCondLst>
                                        </p:cTn>
                                        <p:tgtEl>
                                          <p:spTgt spid="3">
                                            <p:txEl>
                                              <p:pRg st="1" end="1"/>
                                            </p:txEl>
                                          </p:spTgt>
                                        </p:tgtEl>
                                        <p:attrNameLst>
                                          <p:attrName>ppt_x</p:attrName>
                                          <p:attrName>ppt_y</p:attrName>
                                        </p:attrNameLst>
                                      </p:cBhvr>
                                    </p:animMotion>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7346" name="Picture 2" descr="http://cdn.eventfinda.co.nz/uploads/events/transformed/585771-278248-34.jpg"/>
          <p:cNvPicPr>
            <a:picLocks noChangeAspect="1" noChangeArrowheads="1"/>
          </p:cNvPicPr>
          <p:nvPr/>
        </p:nvPicPr>
        <p:blipFill>
          <a:blip r:embed="rId3" cstate="print"/>
          <a:srcRect l="2273" t="-1826" r="2273" b="1088"/>
          <a:stretch>
            <a:fillRect/>
          </a:stretch>
        </p:blipFill>
        <p:spPr bwMode="auto">
          <a:xfrm>
            <a:off x="1691680" y="0"/>
            <a:ext cx="6048672" cy="666936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568952" cy="5976663"/>
          </a:xfrm>
          <a:prstGeom prst="roundRect">
            <a:avLst/>
          </a:prstGeom>
          <a:solidFill>
            <a:schemeClr val="tx1"/>
          </a:solidFill>
        </p:spPr>
        <p:txBody>
          <a:bodyPr>
            <a:normAutofit/>
          </a:bodyPr>
          <a:lstStyle/>
          <a:p>
            <a:pPr marL="93663" indent="-77788" algn="ctr">
              <a:buNone/>
            </a:pPr>
            <a:r>
              <a:rPr lang="en-GB" sz="7200" b="1" dirty="0" smtClean="0">
                <a:solidFill>
                  <a:srgbClr val="FFFF00"/>
                </a:solidFill>
                <a:effectLst>
                  <a:outerShdw blurRad="38100" dist="38100" dir="2700000" algn="tl">
                    <a:srgbClr val="000000">
                      <a:alpha val="43137"/>
                    </a:srgbClr>
                  </a:outerShdw>
                </a:effectLst>
                <a:latin typeface="Berlin Sans FB Demi" pitchFamily="34" charset="0"/>
              </a:rPr>
              <a:t>Shining the Light </a:t>
            </a:r>
            <a:r>
              <a:rPr lang="en-GB" sz="7200" b="1" dirty="0" smtClean="0">
                <a:solidFill>
                  <a:srgbClr val="FFFF00"/>
                </a:solidFill>
                <a:effectLst>
                  <a:outerShdw blurRad="38100" dist="38100" dir="2700000" algn="tl">
                    <a:srgbClr val="000000">
                      <a:alpha val="43137"/>
                    </a:srgbClr>
                  </a:outerShdw>
                </a:effectLst>
                <a:latin typeface="Berlin Sans FB Demi" pitchFamily="34" charset="0"/>
              </a:rPr>
              <a:t>comes from a personal meeting with the King</a:t>
            </a:r>
            <a:endParaRPr lang="en-GB" sz="7200" b="1" dirty="0" smtClean="0">
              <a:solidFill>
                <a:srgbClr val="FFFF00"/>
              </a:solidFill>
              <a:effectLst>
                <a:outerShdw blurRad="38100" dist="38100" dir="2700000" algn="tl">
                  <a:srgbClr val="000000">
                    <a:alpha val="43137"/>
                  </a:srgbClr>
                </a:outerShdw>
              </a:effectLst>
              <a:latin typeface="Berlin Sans FB Demi" pitchFamily="34" charset="0"/>
            </a:endParaRPr>
          </a:p>
          <a:p>
            <a:pPr marL="93663" lvl="1" indent="-77788" algn="ctr">
              <a:buNone/>
            </a:pPr>
            <a:r>
              <a:rPr lang="en-GB" i="1" dirty="0" smtClean="0">
                <a:solidFill>
                  <a:schemeClr val="bg1"/>
                </a:solidFill>
                <a:latin typeface="+mn-lt"/>
                <a:cs typeface="+mn-cs"/>
              </a:rPr>
              <a:t> and surrendering your gifts for His service</a:t>
            </a:r>
            <a:endParaRPr lang="en-GB" i="1" dirty="0" smtClean="0">
              <a:solidFill>
                <a:schemeClr val="bg1"/>
              </a:solidFill>
            </a:endParaRPr>
          </a:p>
          <a:p>
            <a:pPr marL="93663" indent="-77788" algn="ctr">
              <a:buNone/>
            </a:pPr>
            <a:endParaRPr lang="en-GB" sz="7600" b="1" dirty="0">
              <a:solidFill>
                <a:srgbClr val="FFFF00"/>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Scale>
                                      <p:cBhvr>
                                        <p:cTn id="7" dur="2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xEl>
                                              <p:pRg st="1" end="1"/>
                                            </p:txEl>
                                          </p:spTgt>
                                        </p:tgtEl>
                                        <p:attrNameLst>
                                          <p:attrName>ppt_x</p:attrName>
                                          <p:attrName>ppt_y</p:attrName>
                                        </p:attrNameLst>
                                      </p:cBhvr>
                                    </p:animMotion>
                                    <p:animEffect transition="in" filter="fade">
                                      <p:cBhvr>
                                        <p:cTn id="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WISE MEN STILL SEEK HIM </a:t>
            </a:r>
            <a:endParaRPr lang="en-GB" dirty="0"/>
          </a:p>
        </p:txBody>
      </p:sp>
      <p:pic>
        <p:nvPicPr>
          <p:cNvPr id="16386" name="Picture 2" descr="https://cn.bing.com/th?id=OIP.DfaEIR9ddbBVbffm-2fPYwHaEo&amp;pid=Api&amp;rs=1"/>
          <p:cNvPicPr>
            <a:picLocks noChangeAspect="1" noChangeArrowheads="1"/>
          </p:cNvPicPr>
          <p:nvPr/>
        </p:nvPicPr>
        <p:blipFill>
          <a:blip r:embed="rId2" cstate="print"/>
          <a:srcRect l="4089" r="1456"/>
          <a:stretch>
            <a:fillRect/>
          </a:stretch>
        </p:blipFill>
        <p:spPr bwMode="auto">
          <a:xfrm>
            <a:off x="432048" y="836712"/>
            <a:ext cx="8028384" cy="530778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611561" y="620688"/>
            <a:ext cx="7848871" cy="3816424"/>
          </a:xfrm>
          <a:noFill/>
          <a:ln/>
        </p:spPr>
        <p:txBody>
          <a:bodyPr/>
          <a:lstStyle/>
          <a:p>
            <a:r>
              <a:rPr lang="es-ES" sz="6600" b="1" dirty="0" smtClean="0">
                <a:solidFill>
                  <a:schemeClr val="bg1"/>
                </a:solidFill>
              </a:rPr>
              <a:t>A PERSONAL MEETING </a:t>
            </a:r>
            <a:r>
              <a:rPr lang="es-ES" sz="6600" b="1" dirty="0" err="1" smtClean="0">
                <a:solidFill>
                  <a:schemeClr val="bg1"/>
                </a:solidFill>
              </a:rPr>
              <a:t>WITH</a:t>
            </a:r>
            <a:r>
              <a:rPr lang="es-ES" sz="6600" b="1" dirty="0" smtClean="0">
                <a:solidFill>
                  <a:schemeClr val="bg1"/>
                </a:solidFill>
              </a:rPr>
              <a:t> A KING</a:t>
            </a:r>
            <a:endParaRPr lang="es-ES" sz="6600" b="1" dirty="0">
              <a:solidFill>
                <a:schemeClr val="bg1"/>
              </a:solidFill>
            </a:endParaRPr>
          </a:p>
        </p:txBody>
      </p:sp>
      <p:sp>
        <p:nvSpPr>
          <p:cNvPr id="2170" name="Rectangle 122"/>
          <p:cNvSpPr>
            <a:spLocks noChangeArrowheads="1"/>
          </p:cNvSpPr>
          <p:nvPr/>
        </p:nvSpPr>
        <p:spPr bwMode="auto">
          <a:xfrm>
            <a:off x="466725" y="5949950"/>
            <a:ext cx="5184775" cy="503238"/>
          </a:xfrm>
          <a:prstGeom prst="rect">
            <a:avLst/>
          </a:prstGeom>
          <a:noFill/>
          <a:ln w="9525">
            <a:noFill/>
            <a:miter lim="800000"/>
            <a:headEnd/>
            <a:tailEnd/>
          </a:ln>
          <a:effectLst/>
        </p:spPr>
        <p:txBody>
          <a:bodyPr anchor="ctr"/>
          <a:lstStyle/>
          <a:p>
            <a:r>
              <a:rPr lang="es-UY" b="1" dirty="0" err="1" smtClean="0">
                <a:solidFill>
                  <a:schemeClr val="bg1"/>
                </a:solidFill>
              </a:rPr>
              <a:t>GICF</a:t>
            </a:r>
            <a:r>
              <a:rPr lang="es-UY" b="1" dirty="0" smtClean="0">
                <a:solidFill>
                  <a:schemeClr val="bg1"/>
                </a:solidFill>
              </a:rPr>
              <a:t> 14 </a:t>
            </a:r>
            <a:r>
              <a:rPr lang="es-UY" b="1" dirty="0" err="1" smtClean="0">
                <a:solidFill>
                  <a:schemeClr val="bg1"/>
                </a:solidFill>
              </a:rPr>
              <a:t>December</a:t>
            </a:r>
            <a:r>
              <a:rPr lang="es-UY" b="1" dirty="0" smtClean="0">
                <a:solidFill>
                  <a:schemeClr val="bg1"/>
                </a:solidFill>
              </a:rPr>
              <a:t> 2019 </a:t>
            </a:r>
            <a:endParaRPr lang="es-E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13792"/>
            <a:ext cx="6696744" cy="1143000"/>
          </a:xfrm>
        </p:spPr>
        <p:txBody>
          <a:bodyPr>
            <a:noAutofit/>
          </a:bodyPr>
          <a:lstStyle/>
          <a:p>
            <a:pPr algn="ctr"/>
            <a:r>
              <a:rPr lang="en-GB" sz="3600" b="1" dirty="0" smtClean="0">
                <a:solidFill>
                  <a:srgbClr val="660066"/>
                </a:solidFill>
                <a:effectLst>
                  <a:outerShdw blurRad="38100" dist="38100" dir="2700000" algn="tl">
                    <a:srgbClr val="000000">
                      <a:alpha val="43137"/>
                    </a:srgbClr>
                  </a:outerShdw>
                </a:effectLst>
              </a:rPr>
              <a:t>Protocol Requirements for meeting the King </a:t>
            </a:r>
            <a:endParaRPr lang="en-GB" sz="3600" b="1"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556792"/>
            <a:ext cx="8568952" cy="4896543"/>
          </a:xfrm>
          <a:solidFill>
            <a:schemeClr val="tx1"/>
          </a:solidFill>
        </p:spPr>
        <p:txBody>
          <a:bodyPr>
            <a:normAutofit fontScale="92500" lnSpcReduction="10000"/>
          </a:bodyPr>
          <a:lstStyle/>
          <a:p>
            <a:pPr marL="1158875" indent="-1143000">
              <a:buFont typeface="+mj-lt"/>
              <a:buAutoNum type="arabicPeriod"/>
            </a:pPr>
            <a:r>
              <a:rPr lang="en-GB" sz="6100" dirty="0" smtClean="0">
                <a:solidFill>
                  <a:srgbClr val="FFFF00"/>
                </a:solidFill>
              </a:rPr>
              <a:t>Leaving</a:t>
            </a:r>
          </a:p>
          <a:p>
            <a:pPr marL="1158875" lvl="0" indent="-1143000">
              <a:buFont typeface="+mj-lt"/>
              <a:buAutoNum type="arabicPeriod"/>
            </a:pPr>
            <a:r>
              <a:rPr lang="en-GB" sz="6000" dirty="0" smtClean="0">
                <a:solidFill>
                  <a:srgbClr val="FFFF00"/>
                </a:solidFill>
              </a:rPr>
              <a:t>Believing</a:t>
            </a:r>
            <a:endParaRPr lang="en-GB" sz="6000" dirty="0" smtClean="0">
              <a:solidFill>
                <a:srgbClr val="FFFF00"/>
              </a:solidFill>
            </a:endParaRPr>
          </a:p>
          <a:p>
            <a:pPr marL="1158875" lvl="0" indent="-1143000">
              <a:buFont typeface="+mj-lt"/>
              <a:buAutoNum type="arabicPeriod"/>
            </a:pPr>
            <a:r>
              <a:rPr lang="en-GB" sz="6000" dirty="0" smtClean="0">
                <a:solidFill>
                  <a:srgbClr val="FFFF00"/>
                </a:solidFill>
              </a:rPr>
              <a:t>Correction</a:t>
            </a:r>
          </a:p>
          <a:p>
            <a:pPr marL="1158875" lvl="0" indent="-1143000">
              <a:buFont typeface="+mj-lt"/>
              <a:buAutoNum type="arabicPeriod"/>
            </a:pPr>
            <a:r>
              <a:rPr lang="en-GB" sz="6000" dirty="0" smtClean="0">
                <a:solidFill>
                  <a:srgbClr val="FFFF00"/>
                </a:solidFill>
              </a:rPr>
              <a:t>Practical Worship</a:t>
            </a:r>
          </a:p>
          <a:p>
            <a:pPr marL="1158875" lvl="0" indent="-1143000">
              <a:buFont typeface="+mj-lt"/>
              <a:buAutoNum type="arabicPeriod"/>
            </a:pPr>
            <a:r>
              <a:rPr lang="en-GB" sz="6000" dirty="0" smtClean="0">
                <a:solidFill>
                  <a:srgbClr val="FFFF00"/>
                </a:solidFill>
              </a:rPr>
              <a:t>Guidance from the HS</a:t>
            </a:r>
            <a:endParaRPr lang="en-GB" sz="6000" dirty="0" smtClean="0">
              <a:solidFill>
                <a:srgbClr val="FFFF00"/>
              </a:solidFill>
            </a:endParaRPr>
          </a:p>
          <a:p>
            <a:pPr marL="1158875" indent="-1143000">
              <a:buFont typeface="+mj-lt"/>
              <a:buAutoNum type="arabicPeriod"/>
            </a:pPr>
            <a:endParaRPr lang="en-GB" sz="6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Scale>
                                      <p:cBhvr>
                                        <p:cTn id="7" dur="1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bg/>
                                          </p:spTgt>
                                        </p:tgtEl>
                                        <p:attrNameLst>
                                          <p:attrName>ppt_x</p:attrName>
                                          <p:attrName>ppt_y</p:attrName>
                                        </p:attrNameLst>
                                      </p:cBhvr>
                                    </p:animMotion>
                                    <p:animEffect transition="in" filter="fade">
                                      <p:cBhvr>
                                        <p:cTn id="9" dur="1000"/>
                                        <p:tgtEl>
                                          <p:spTgt spid="3">
                                            <p:bg/>
                                          </p:spTgt>
                                        </p:tgtEl>
                                      </p:cBhvr>
                                    </p:animEffect>
                                  </p:childTnLst>
                                </p:cTn>
                              </p:par>
                            </p:childTnLst>
                          </p:cTn>
                        </p:par>
                        <p:par>
                          <p:cTn id="10" fill="hold">
                            <p:stCondLst>
                              <p:cond delay="1000"/>
                            </p:stCondLst>
                            <p:childTnLst>
                              <p:par>
                                <p:cTn id="11" presetID="5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Scale>
                                      <p:cBhvr>
                                        <p:cTn id="13"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0" end="0"/>
                                            </p:txEl>
                                          </p:spTgt>
                                        </p:tgtEl>
                                        <p:attrNameLst>
                                          <p:attrName>ppt_x</p:attrName>
                                          <p:attrName>ppt_y</p:attrName>
                                        </p:attrNameLst>
                                      </p:cBhvr>
                                    </p:animMotion>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1" end="1"/>
                                            </p:txEl>
                                          </p:spTgt>
                                        </p:tgtEl>
                                        <p:attrNameLst>
                                          <p:attrName>ppt_x</p:attrName>
                                          <p:attrName>ppt_y</p:attrName>
                                        </p:attrNameLst>
                                      </p:cBhvr>
                                    </p:animMotion>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Scale>
                                      <p:cBhvr>
                                        <p:cTn id="25"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
                                            <p:txEl>
                                              <p:pRg st="2" end="2"/>
                                            </p:txEl>
                                          </p:spTgt>
                                        </p:tgtEl>
                                        <p:attrNameLst>
                                          <p:attrName>ppt_x</p:attrName>
                                          <p:attrName>ppt_y</p:attrName>
                                        </p:attrNameLst>
                                      </p:cBhvr>
                                    </p:animMotion>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Scale>
                                      <p:cBhvr>
                                        <p:cTn id="3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xEl>
                                              <p:pRg st="3" end="3"/>
                                            </p:txEl>
                                          </p:spTgt>
                                        </p:tgtEl>
                                        <p:attrNameLst>
                                          <p:attrName>ppt_x</p:attrName>
                                          <p:attrName>ppt_y</p:attrName>
                                        </p:attrNameLst>
                                      </p:cBhvr>
                                    </p:animMotion>
                                    <p:animEffect transition="in" filter="fade">
                                      <p:cBhvr>
                                        <p:cTn id="33" dur="1000"/>
                                        <p:tgtEl>
                                          <p:spTgt spid="3">
                                            <p:txEl>
                                              <p:pRg st="3" end="3"/>
                                            </p:txEl>
                                          </p:spTgt>
                                        </p:tgtEl>
                                      </p:cBhvr>
                                    </p:animEffect>
                                  </p:childTnLst>
                                </p:cTn>
                              </p:par>
                            </p:childTnLst>
                          </p:cTn>
                        </p:par>
                        <p:par>
                          <p:cTn id="34" fill="hold">
                            <p:stCondLst>
                              <p:cond delay="5000"/>
                            </p:stCondLst>
                            <p:childTnLst>
                              <p:par>
                                <p:cTn id="35" presetID="5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Scale>
                                      <p:cBhvr>
                                        <p:cTn id="3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3">
                                            <p:txEl>
                                              <p:pRg st="4" end="4"/>
                                            </p:txEl>
                                          </p:spTgt>
                                        </p:tgtEl>
                                        <p:attrNameLst>
                                          <p:attrName>ppt_x</p:attrName>
                                          <p:attrName>ppt_y</p:attrName>
                                        </p:attrNameLst>
                                      </p:cBhvr>
                                    </p:animMotion>
                                    <p:animEffect transition="in" filter="fad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a:t>
            </a:r>
            <a:r>
              <a:rPr lang="en-GB" dirty="0" smtClean="0"/>
              <a:t>1:1-12</a:t>
            </a:r>
            <a:endParaRPr lang="en-GB" dirty="0"/>
          </a:p>
        </p:txBody>
      </p:sp>
      <p:sp>
        <p:nvSpPr>
          <p:cNvPr id="3" name="Content Placeholder 2"/>
          <p:cNvSpPr>
            <a:spLocks noGrp="1"/>
          </p:cNvSpPr>
          <p:nvPr>
            <p:ph idx="1"/>
          </p:nvPr>
        </p:nvSpPr>
        <p:spPr>
          <a:xfrm>
            <a:off x="179512" y="1340768"/>
            <a:ext cx="8784976" cy="4941167"/>
          </a:xfrm>
        </p:spPr>
        <p:txBody>
          <a:bodyPr>
            <a:noAutofit/>
          </a:bodyPr>
          <a:lstStyle/>
          <a:p>
            <a:pPr>
              <a:buNone/>
            </a:pPr>
            <a:r>
              <a:rPr lang="en-GB" sz="3600" dirty="0" smtClean="0"/>
              <a:t>1 Now after Jesus was born in Bethlehem of Judea in the days of </a:t>
            </a:r>
            <a:r>
              <a:rPr lang="en-GB" sz="3600" dirty="0" smtClean="0"/>
              <a:t>Herod the </a:t>
            </a:r>
            <a:r>
              <a:rPr lang="en-GB" sz="3600" dirty="0" smtClean="0"/>
              <a:t>king, behold, wise men from the East came to Jerusalem, 2 saying, “Where is He who has been born King of the Jews? For we have seen His star in the East and have come to worship Him</a:t>
            </a:r>
            <a:r>
              <a:rPr lang="en-GB" sz="3600" dirty="0" smtClean="0"/>
              <a:t>.”</a:t>
            </a:r>
            <a:endParaRPr lang="en-GB"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a:t>
            </a:r>
            <a:r>
              <a:rPr lang="en-GB" dirty="0" smtClean="0"/>
              <a:t>1:1-12</a:t>
            </a:r>
            <a:endParaRPr lang="en-GB" dirty="0"/>
          </a:p>
        </p:txBody>
      </p:sp>
      <p:sp>
        <p:nvSpPr>
          <p:cNvPr id="3" name="Content Placeholder 2"/>
          <p:cNvSpPr>
            <a:spLocks noGrp="1"/>
          </p:cNvSpPr>
          <p:nvPr>
            <p:ph idx="1"/>
          </p:nvPr>
        </p:nvSpPr>
        <p:spPr>
          <a:xfrm>
            <a:off x="359024" y="1340768"/>
            <a:ext cx="8784976" cy="4941167"/>
          </a:xfrm>
        </p:spPr>
        <p:txBody>
          <a:bodyPr>
            <a:noAutofit/>
          </a:bodyPr>
          <a:lstStyle/>
          <a:p>
            <a:pPr>
              <a:buNone/>
            </a:pPr>
            <a:r>
              <a:rPr lang="en-GB" sz="3600" dirty="0" smtClean="0"/>
              <a:t>3</a:t>
            </a:r>
            <a:r>
              <a:rPr lang="en-GB" sz="3600" dirty="0" smtClean="0"/>
              <a:t> When Herod the king heard </a:t>
            </a:r>
            <a:r>
              <a:rPr lang="en-GB" sz="3600" i="1" dirty="0" smtClean="0"/>
              <a:t>this,</a:t>
            </a:r>
            <a:r>
              <a:rPr lang="en-GB" sz="3600" dirty="0" smtClean="0"/>
              <a:t> he was troubled, and all Jerusalem with </a:t>
            </a:r>
            <a:r>
              <a:rPr lang="en-GB" sz="3600" dirty="0" smtClean="0"/>
              <a:t>him. 4 And </a:t>
            </a:r>
            <a:r>
              <a:rPr lang="en-GB" sz="3600" dirty="0" smtClean="0"/>
              <a:t>when he had gathered all the chief priests and scribes of the people </a:t>
            </a:r>
            <a:r>
              <a:rPr lang="en-GB" sz="3600" dirty="0" smtClean="0"/>
              <a:t>together, he </a:t>
            </a:r>
            <a:r>
              <a:rPr lang="en-GB" sz="3600" dirty="0" smtClean="0"/>
              <a:t>inquired of them where the Christ was to be born.</a:t>
            </a:r>
          </a:p>
          <a:p>
            <a:pPr>
              <a:buNone/>
            </a:pPr>
            <a:r>
              <a:rPr lang="en-GB" sz="3600" dirty="0" smtClean="0"/>
              <a:t>5 So they said to him, “In Bethlehem of Judea, for thus it is written by the prophet</a:t>
            </a:r>
            <a:r>
              <a:rPr lang="en-GB" sz="3600" dirty="0" smtClean="0"/>
              <a:t>:</a:t>
            </a:r>
            <a:endParaRPr lang="en-GB"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a:t>
            </a:r>
            <a:r>
              <a:rPr lang="en-GB" dirty="0" smtClean="0"/>
              <a:t>1:1-12</a:t>
            </a:r>
            <a:endParaRPr lang="en-GB" dirty="0"/>
          </a:p>
        </p:txBody>
      </p:sp>
      <p:sp>
        <p:nvSpPr>
          <p:cNvPr id="3" name="Content Placeholder 2"/>
          <p:cNvSpPr>
            <a:spLocks noGrp="1"/>
          </p:cNvSpPr>
          <p:nvPr>
            <p:ph idx="1"/>
          </p:nvPr>
        </p:nvSpPr>
        <p:spPr>
          <a:xfrm>
            <a:off x="359024" y="1340768"/>
            <a:ext cx="8784976" cy="4941167"/>
          </a:xfrm>
        </p:spPr>
        <p:txBody>
          <a:bodyPr>
            <a:noAutofit/>
          </a:bodyPr>
          <a:lstStyle/>
          <a:p>
            <a:pPr>
              <a:buNone/>
            </a:pPr>
            <a:r>
              <a:rPr lang="en-GB" sz="3600" dirty="0" smtClean="0"/>
              <a:t>6</a:t>
            </a:r>
            <a:r>
              <a:rPr lang="en-GB" sz="3600" dirty="0" smtClean="0"/>
              <a:t> ​</a:t>
            </a:r>
            <a:r>
              <a:rPr lang="en-GB" sz="3600" i="1" dirty="0" smtClean="0"/>
              <a:t>‘​But you, Bethlehem,</a:t>
            </a:r>
            <a:r>
              <a:rPr lang="en-GB" sz="3600" dirty="0" smtClean="0"/>
              <a:t> </a:t>
            </a:r>
            <a:r>
              <a:rPr lang="en-GB" sz="3600" i="1" dirty="0" smtClean="0"/>
              <a:t>in the land of Judah</a:t>
            </a:r>
            <a:r>
              <a:rPr lang="en-GB" sz="3600" i="1" dirty="0" smtClean="0"/>
              <a:t>,</a:t>
            </a:r>
            <a:r>
              <a:rPr lang="en-GB" sz="3600" dirty="0" smtClean="0"/>
              <a:t> </a:t>
            </a:r>
            <a:r>
              <a:rPr lang="en-GB" sz="3600" i="1" dirty="0" smtClean="0"/>
              <a:t>​​are </a:t>
            </a:r>
            <a:r>
              <a:rPr lang="en-GB" sz="3600" i="1" dirty="0" smtClean="0"/>
              <a:t>not the least among the rulers of Judah</a:t>
            </a:r>
            <a:r>
              <a:rPr lang="en-GB" sz="3600" i="1" dirty="0" smtClean="0"/>
              <a:t>; ​​</a:t>
            </a:r>
            <a:r>
              <a:rPr lang="en-GB" sz="3600" i="1" dirty="0" smtClean="0"/>
              <a:t>For out of you shall come a </a:t>
            </a:r>
            <a:r>
              <a:rPr lang="en-GB" sz="3600" i="1" dirty="0" smtClean="0"/>
              <a:t>Ruler ​​</a:t>
            </a:r>
            <a:r>
              <a:rPr lang="en-GB" sz="3600" i="1" dirty="0" smtClean="0"/>
              <a:t>Who will shepherd My people Israel.’</a:t>
            </a:r>
            <a:r>
              <a:rPr lang="en-GB" sz="3600" dirty="0" smtClean="0"/>
              <a:t> </a:t>
            </a:r>
            <a:r>
              <a:rPr lang="en-GB" sz="3600" dirty="0" smtClean="0"/>
              <a:t>”​</a:t>
            </a:r>
            <a:endParaRPr lang="en-GB" sz="3600" dirty="0" smtClean="0"/>
          </a:p>
          <a:p>
            <a:pPr>
              <a:buNone/>
            </a:pPr>
            <a:r>
              <a:rPr lang="en-GB" sz="3600" dirty="0" smtClean="0"/>
              <a:t>7 Then Herod, when he had </a:t>
            </a:r>
            <a:r>
              <a:rPr lang="en-GB" sz="3600" dirty="0" smtClean="0">
                <a:solidFill>
                  <a:srgbClr val="FF0000"/>
                </a:solidFill>
              </a:rPr>
              <a:t>secretly</a:t>
            </a:r>
            <a:r>
              <a:rPr lang="en-GB" sz="3600" dirty="0" smtClean="0"/>
              <a:t> called the wise men, determined from them </a:t>
            </a:r>
            <a:r>
              <a:rPr lang="en-GB" sz="3600" dirty="0" smtClean="0">
                <a:solidFill>
                  <a:srgbClr val="FF0000"/>
                </a:solidFill>
              </a:rPr>
              <a:t>what time </a:t>
            </a:r>
            <a:r>
              <a:rPr lang="en-GB" sz="3600" dirty="0" smtClean="0"/>
              <a:t>the star appeared. </a:t>
            </a:r>
            <a:endParaRPr lang="en-GB"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a:t>
            </a:r>
            <a:r>
              <a:rPr lang="en-GB" dirty="0" smtClean="0"/>
              <a:t>1:1-12</a:t>
            </a:r>
            <a:endParaRPr lang="en-GB" dirty="0"/>
          </a:p>
        </p:txBody>
      </p:sp>
      <p:sp>
        <p:nvSpPr>
          <p:cNvPr id="3" name="Content Placeholder 2"/>
          <p:cNvSpPr>
            <a:spLocks noGrp="1"/>
          </p:cNvSpPr>
          <p:nvPr>
            <p:ph idx="1"/>
          </p:nvPr>
        </p:nvSpPr>
        <p:spPr>
          <a:xfrm>
            <a:off x="323528" y="1340768"/>
            <a:ext cx="8605464" cy="4941167"/>
          </a:xfrm>
        </p:spPr>
        <p:txBody>
          <a:bodyPr>
            <a:noAutofit/>
          </a:bodyPr>
          <a:lstStyle/>
          <a:p>
            <a:pPr>
              <a:buNone/>
            </a:pPr>
            <a:r>
              <a:rPr lang="en-GB" sz="3400" dirty="0" smtClean="0"/>
              <a:t>8</a:t>
            </a:r>
            <a:r>
              <a:rPr lang="en-GB" sz="3400" dirty="0" smtClean="0"/>
              <a:t> And he sent them to Bethlehem and said, “Go </a:t>
            </a:r>
            <a:r>
              <a:rPr lang="en-GB" sz="3400" dirty="0" smtClean="0"/>
              <a:t>&amp; search </a:t>
            </a:r>
            <a:r>
              <a:rPr lang="en-GB" sz="3400" dirty="0" smtClean="0"/>
              <a:t>carefully for the young Child, and when you have </a:t>
            </a:r>
            <a:r>
              <a:rPr lang="en-GB" sz="3400" dirty="0" smtClean="0"/>
              <a:t>found </a:t>
            </a:r>
            <a:r>
              <a:rPr lang="en-GB" sz="3400" i="1" dirty="0" smtClean="0"/>
              <a:t>Him, </a:t>
            </a:r>
            <a:r>
              <a:rPr lang="en-GB" sz="3400" dirty="0" smtClean="0"/>
              <a:t>bring </a:t>
            </a:r>
            <a:r>
              <a:rPr lang="en-GB" sz="3400" dirty="0" smtClean="0"/>
              <a:t>back word to me, that I may come and worship Him also.”</a:t>
            </a:r>
          </a:p>
          <a:p>
            <a:pPr>
              <a:buNone/>
            </a:pPr>
            <a:r>
              <a:rPr lang="en-GB" sz="3400" dirty="0" smtClean="0"/>
              <a:t>9 When they heard the king, they departed; and behold, the star which they had seen in the East went before them, till it came </a:t>
            </a:r>
            <a:r>
              <a:rPr lang="en-GB" sz="3400" dirty="0" smtClean="0"/>
              <a:t>&amp; stood </a:t>
            </a:r>
            <a:r>
              <a:rPr lang="en-GB" sz="3400" dirty="0" smtClean="0"/>
              <a:t>over where the young Child was. </a:t>
            </a:r>
            <a:endParaRPr lang="en-GB" sz="3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Matthew </a:t>
            </a:r>
            <a:r>
              <a:rPr lang="en-GB" dirty="0" smtClean="0"/>
              <a:t>1:1-12</a:t>
            </a:r>
            <a:endParaRPr lang="en-GB" dirty="0"/>
          </a:p>
        </p:txBody>
      </p:sp>
      <p:sp>
        <p:nvSpPr>
          <p:cNvPr id="3" name="Content Placeholder 2"/>
          <p:cNvSpPr>
            <a:spLocks noGrp="1"/>
          </p:cNvSpPr>
          <p:nvPr>
            <p:ph idx="1"/>
          </p:nvPr>
        </p:nvSpPr>
        <p:spPr>
          <a:xfrm>
            <a:off x="359024" y="1340768"/>
            <a:ext cx="8784976" cy="4941167"/>
          </a:xfrm>
        </p:spPr>
        <p:txBody>
          <a:bodyPr>
            <a:noAutofit/>
          </a:bodyPr>
          <a:lstStyle/>
          <a:p>
            <a:pPr>
              <a:buNone/>
            </a:pPr>
            <a:r>
              <a:rPr lang="en-GB" sz="3600" dirty="0" smtClean="0"/>
              <a:t>10</a:t>
            </a:r>
            <a:r>
              <a:rPr lang="en-GB" sz="3600" dirty="0" smtClean="0"/>
              <a:t> When they saw the star, they rejoiced with exceedingly great joy. 11 And when they had come into the house, they saw the young Child with Mary His mother, and fell down and worshiped Him. And when they had opened their treasures, they presented gifts to Him: gold, frankincense, and myrrh</a:t>
            </a:r>
            <a:r>
              <a:rPr lang="en-GB" sz="3600" dirty="0" smtClean="0"/>
              <a:t>.</a:t>
            </a:r>
            <a:endParaRPr lang="en-GB"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7403</TotalTime>
  <Words>714</Words>
  <Application>Microsoft Office PowerPoint</Application>
  <PresentationFormat>On-screen Show (4:3)</PresentationFormat>
  <Paragraphs>123</Paragraphs>
  <Slides>27</Slides>
  <Notes>18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Diseño predeterminado</vt:lpstr>
      <vt:lpstr>Slide 1</vt:lpstr>
      <vt:lpstr>Does the US president bow to a foreign king or queen?</vt:lpstr>
      <vt:lpstr>A PERSONAL MEETING WITH A KING</vt:lpstr>
      <vt:lpstr>Protocol Requirements for meeting the King </vt:lpstr>
      <vt:lpstr>Matthew 1:1-12</vt:lpstr>
      <vt:lpstr>Matthew 1:1-12</vt:lpstr>
      <vt:lpstr>Matthew 1:1-12</vt:lpstr>
      <vt:lpstr>Matthew 1:1-12</vt:lpstr>
      <vt:lpstr>Matthew 1:1-12</vt:lpstr>
      <vt:lpstr>Matthew 1:1-12</vt:lpstr>
      <vt:lpstr>Slide 11</vt:lpstr>
      <vt:lpstr>Slide 12</vt:lpstr>
      <vt:lpstr>Slide 13</vt:lpstr>
      <vt:lpstr>Slide 14</vt:lpstr>
      <vt:lpstr>Slide 15</vt:lpstr>
      <vt:lpstr>Matthew 1:16</vt:lpstr>
      <vt:lpstr>Slide 17</vt:lpstr>
      <vt:lpstr>Test of Bible Knowledge</vt:lpstr>
      <vt:lpstr>Correction from the Word </vt:lpstr>
      <vt:lpstr>Slide 20</vt:lpstr>
      <vt:lpstr>Slide 21</vt:lpstr>
      <vt:lpstr>Guidance from God’s Spirit </vt:lpstr>
      <vt:lpstr>Protocol Requirements for meeting the King </vt:lpstr>
      <vt:lpstr>Slide 24</vt:lpstr>
      <vt:lpstr>Slide 25</vt:lpstr>
      <vt:lpstr>Slide 26</vt:lpstr>
      <vt:lpstr>Slide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dt</dc:creator>
  <cp:lastModifiedBy>DT</cp:lastModifiedBy>
  <cp:revision>756</cp:revision>
  <dcterms:created xsi:type="dcterms:W3CDTF">2010-05-23T14:28:12Z</dcterms:created>
  <dcterms:modified xsi:type="dcterms:W3CDTF">2019-12-14T18:07:01Z</dcterms:modified>
</cp:coreProperties>
</file>