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sldIdLst>
    <p:sldId id="283" r:id="rId2"/>
    <p:sldId id="256" r:id="rId3"/>
    <p:sldId id="258" r:id="rId4"/>
    <p:sldId id="262" r:id="rId5"/>
    <p:sldId id="257" r:id="rId6"/>
    <p:sldId id="261" r:id="rId7"/>
    <p:sldId id="259" r:id="rId8"/>
    <p:sldId id="260" r:id="rId9"/>
    <p:sldId id="263" r:id="rId10"/>
    <p:sldId id="280" r:id="rId11"/>
    <p:sldId id="264" r:id="rId12"/>
    <p:sldId id="265" r:id="rId13"/>
    <p:sldId id="267" r:id="rId14"/>
    <p:sldId id="266" r:id="rId15"/>
    <p:sldId id="279" r:id="rId16"/>
    <p:sldId id="268" r:id="rId17"/>
    <p:sldId id="269" r:id="rId18"/>
    <p:sldId id="270" r:id="rId19"/>
    <p:sldId id="281" r:id="rId20"/>
    <p:sldId id="282" r:id="rId21"/>
    <p:sldId id="271" r:id="rId22"/>
    <p:sldId id="272" r:id="rId23"/>
    <p:sldId id="273" r:id="rId24"/>
    <p:sldId id="274" r:id="rId25"/>
    <p:sldId id="275" r:id="rId26"/>
    <p:sldId id="276" r:id="rId27"/>
    <p:sldId id="277" r:id="rId28"/>
    <p:sldId id="27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4660"/>
  </p:normalViewPr>
  <p:slideViewPr>
    <p:cSldViewPr snapToGrid="0">
      <p:cViewPr varScale="1">
        <p:scale>
          <a:sx n="93" d="100"/>
          <a:sy n="93" d="100"/>
        </p:scale>
        <p:origin x="317"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369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7A7E4AD5-D5B4-498D-AC7F-3C11BB6D739C}" type="datetimeFigureOut">
              <a:rPr lang="en-US" smtClean="0"/>
              <a:t>11/17/2019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305022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902272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34648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3421533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95444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972645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2220673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300322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153176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E4AD5-D5B4-498D-AC7F-3C11BB6D739C}" type="datetimeFigureOut">
              <a:rPr lang="en-US" smtClean="0"/>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310279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7E4AD5-D5B4-498D-AC7F-3C11BB6D739C}" type="datetimeFigureOut">
              <a:rPr lang="en-US" smtClean="0"/>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167542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7E4AD5-D5B4-498D-AC7F-3C11BB6D739C}" type="datetimeFigureOut">
              <a:rPr lang="en-US" smtClean="0"/>
              <a:t>11/17/2019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241673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7E4AD5-D5B4-498D-AC7F-3C11BB6D739C}" type="datetimeFigureOut">
              <a:rPr lang="en-US" smtClean="0"/>
              <a:t>11/17/2019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28841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E4AD5-D5B4-498D-AC7F-3C11BB6D739C}" type="datetimeFigureOut">
              <a:rPr lang="en-US" smtClean="0"/>
              <a:t>11/17/2019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191009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7E4AD5-D5B4-498D-AC7F-3C11BB6D739C}" type="datetimeFigureOut">
              <a:rPr lang="en-US" smtClean="0"/>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60734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7E4AD5-D5B4-498D-AC7F-3C11BB6D739C}" type="datetimeFigureOut">
              <a:rPr lang="en-US" smtClean="0"/>
              <a:t>11/17/2019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F03125-F31B-4850-8166-E24BB664D980}" type="slidenum">
              <a:rPr lang="en-US" smtClean="0"/>
              <a:t>‹#›</a:t>
            </a:fld>
            <a:endParaRPr lang="en-US"/>
          </a:p>
        </p:txBody>
      </p:sp>
    </p:spTree>
    <p:extLst>
      <p:ext uri="{BB962C8B-B14F-4D97-AF65-F5344CB8AC3E}">
        <p14:creationId xmlns:p14="http://schemas.microsoft.com/office/powerpoint/2010/main" val="316582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3000">
              <a:schemeClr val="tx2">
                <a:lumMod val="20000"/>
                <a:lumOff val="80000"/>
              </a:schemeClr>
            </a:gs>
            <a:gs pos="100000">
              <a:schemeClr val="accent2">
                <a:lumMod val="20000"/>
                <a:lumOff val="80000"/>
              </a:schemeClr>
            </a:gs>
          </a:gsLst>
          <a:lin ang="27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A7E4AD5-D5B4-498D-AC7F-3C11BB6D739C}" type="datetimeFigureOut">
              <a:rPr lang="en-US" smtClean="0"/>
              <a:t>11/17/2019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4F03125-F31B-4850-8166-E24BB664D980}" type="slidenum">
              <a:rPr lang="en-US" smtClean="0"/>
              <a:t>‹#›</a:t>
            </a:fld>
            <a:endParaRPr lang="en-US"/>
          </a:p>
        </p:txBody>
      </p:sp>
    </p:spTree>
    <p:extLst>
      <p:ext uri="{BB962C8B-B14F-4D97-AF65-F5344CB8AC3E}">
        <p14:creationId xmlns:p14="http://schemas.microsoft.com/office/powerpoint/2010/main" val="3161411072"/>
      </p:ext>
    </p:extLst>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 id="214748375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38A87-9678-4355-AAC9-460F817B6E88}"/>
              </a:ext>
            </a:extLst>
          </p:cNvPr>
          <p:cNvSpPr>
            <a:spLocks noGrp="1"/>
          </p:cNvSpPr>
          <p:nvPr>
            <p:ph idx="1"/>
          </p:nvPr>
        </p:nvSpPr>
        <p:spPr>
          <a:xfrm>
            <a:off x="1680990" y="1254211"/>
            <a:ext cx="8534400" cy="3615267"/>
          </a:xfrm>
        </p:spPr>
        <p:txBody>
          <a:bodyPr>
            <a:normAutofit/>
          </a:bodyPr>
          <a:lstStyle/>
          <a:p>
            <a:pPr marL="0" indent="0" algn="ctr">
              <a:buNone/>
            </a:pPr>
            <a:r>
              <a:rPr lang="en-US" altLang="zh-CN" sz="4400" b="1" dirty="0"/>
              <a:t>Do you</a:t>
            </a:r>
            <a:r>
              <a:rPr lang="zh-CN" altLang="en-US" sz="4400" b="1" dirty="0"/>
              <a:t> </a:t>
            </a:r>
            <a:r>
              <a:rPr lang="en-US" altLang="zh-CN" sz="4400" b="1" dirty="0"/>
              <a:t>know</a:t>
            </a:r>
            <a:r>
              <a:rPr lang="zh-CN" altLang="en-US" sz="4400" b="1" dirty="0"/>
              <a:t> </a:t>
            </a:r>
            <a:r>
              <a:rPr lang="en-US" altLang="zh-CN" sz="4400" b="1" dirty="0"/>
              <a:t>Jesus?   </a:t>
            </a:r>
          </a:p>
          <a:p>
            <a:pPr marL="0" indent="0" algn="ctr">
              <a:buNone/>
            </a:pPr>
            <a:r>
              <a:rPr lang="en-US" altLang="zh-CN" sz="5400" b="1" dirty="0"/>
              <a:t>  Who is Jesus</a:t>
            </a:r>
            <a:r>
              <a:rPr lang="zh-CN" altLang="en-US" sz="5400" b="1" dirty="0"/>
              <a:t>？</a:t>
            </a:r>
            <a:endParaRPr lang="en-US" sz="5400" b="1" dirty="0"/>
          </a:p>
        </p:txBody>
      </p:sp>
    </p:spTree>
    <p:extLst>
      <p:ext uri="{BB962C8B-B14F-4D97-AF65-F5344CB8AC3E}">
        <p14:creationId xmlns:p14="http://schemas.microsoft.com/office/powerpoint/2010/main" val="53494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6F8F0F7-D6EE-4401-A780-E03852B59E5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1948" y="956406"/>
            <a:ext cx="5476680" cy="4945188"/>
          </a:xfrm>
        </p:spPr>
      </p:pic>
    </p:spTree>
    <p:extLst>
      <p:ext uri="{BB962C8B-B14F-4D97-AF65-F5344CB8AC3E}">
        <p14:creationId xmlns:p14="http://schemas.microsoft.com/office/powerpoint/2010/main" val="1374968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53EAB-093D-4D9E-92F6-211BDD94F0A7}"/>
              </a:ext>
            </a:extLst>
          </p:cNvPr>
          <p:cNvSpPr>
            <a:spLocks noGrp="1"/>
          </p:cNvSpPr>
          <p:nvPr>
            <p:ph idx="1"/>
          </p:nvPr>
        </p:nvSpPr>
        <p:spPr>
          <a:xfrm>
            <a:off x="838200" y="192505"/>
            <a:ext cx="10515600" cy="6497053"/>
          </a:xfrm>
        </p:spPr>
        <p:txBody>
          <a:bodyPr>
            <a:normAutofit fontScale="92500" lnSpcReduction="10000"/>
          </a:bodyPr>
          <a:lstStyle/>
          <a:p>
            <a:pPr marL="0" marR="0" indent="0" algn="ctr">
              <a:lnSpc>
                <a:spcPct val="115000"/>
              </a:lnSpc>
              <a:spcBef>
                <a:spcPts val="0"/>
              </a:spcBef>
              <a:spcAft>
                <a:spcPts val="1000"/>
              </a:spcAft>
              <a:buNone/>
            </a:pPr>
            <a:r>
              <a:rPr lang="en-US" altLang="zh-CN" sz="3900" b="1" dirty="0">
                <a:latin typeface="Calibri" panose="020F0502020204030204" pitchFamily="34" charset="0"/>
                <a:ea typeface="宋体" panose="02010600030101010101" pitchFamily="2" charset="-122"/>
                <a:cs typeface="Times New Roman" panose="02020603050405020304" pitchFamily="18" charset="0"/>
              </a:rPr>
              <a:t>W</a:t>
            </a:r>
            <a:r>
              <a:rPr lang="en-US" sz="3900" b="1" dirty="0">
                <a:latin typeface="Calibri" panose="020F0502020204030204" pitchFamily="34" charset="0"/>
                <a:ea typeface="宋体" panose="02010600030101010101" pitchFamily="2" charset="-122"/>
                <a:cs typeface="Times New Roman" panose="02020603050405020304" pitchFamily="18" charset="0"/>
              </a:rPr>
              <a:t>e are all drowned in the river of sin</a:t>
            </a:r>
            <a:endParaRPr lang="en-US" sz="39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900" b="1" dirty="0">
                <a:latin typeface="Calibri" panose="020F0502020204030204" pitchFamily="34" charset="0"/>
                <a:ea typeface="宋体" panose="02010600030101010101" pitchFamily="2" charset="-122"/>
                <a:cs typeface="Times New Roman" panose="02020603050405020304" pitchFamily="18" charset="0"/>
              </a:rPr>
              <a:t>It’s not strange to feel sinful and shameful of ourselves</a:t>
            </a:r>
            <a:endParaRPr lang="en-US" sz="39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900" b="1" dirty="0">
                <a:latin typeface="Calibri" panose="020F0502020204030204" pitchFamily="34" charset="0"/>
                <a:ea typeface="宋体" panose="02010600030101010101" pitchFamily="2" charset="-122"/>
                <a:cs typeface="Times New Roman" panose="02020603050405020304" pitchFamily="18" charset="0"/>
              </a:rPr>
              <a:t> </a:t>
            </a:r>
            <a:r>
              <a:rPr lang="en-US" sz="3000" b="1" dirty="0">
                <a:latin typeface="Calibri" panose="020F0502020204030204" pitchFamily="34" charset="0"/>
                <a:ea typeface="宋体" panose="02010600030101010101" pitchFamily="2" charset="-122"/>
                <a:cs typeface="Times New Roman" panose="02020603050405020304" pitchFamily="18" charset="0"/>
              </a:rPr>
              <a:t>The apostle Paul said in Romans 7:21-25</a:t>
            </a:r>
            <a:endParaRPr lang="en-US" sz="30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000" dirty="0">
                <a:latin typeface="Calibri" panose="020F0502020204030204" pitchFamily="34" charset="0"/>
                <a:ea typeface="宋体" panose="02010600030101010101" pitchFamily="2" charset="-122"/>
                <a:cs typeface="Times New Roman" panose="02020603050405020304" pitchFamily="18" charset="0"/>
              </a:rPr>
              <a:t> So, I find this law at work: Although I want to do good, evil is right there with me.  For in my inner being I delight in God’s law; but I see another law at work in me, waging war against the law of my mind and making me a prisoner of the law of sin at work within me.  What a wretched man I am! Who will rescue me from this body that is subject to death?  Thanks be to God, who delivers me through Jesus Christ our Lord!</a:t>
            </a:r>
          </a:p>
          <a:p>
            <a:endParaRPr lang="en-US" dirty="0"/>
          </a:p>
        </p:txBody>
      </p:sp>
    </p:spTree>
    <p:extLst>
      <p:ext uri="{BB962C8B-B14F-4D97-AF65-F5344CB8AC3E}">
        <p14:creationId xmlns:p14="http://schemas.microsoft.com/office/powerpoint/2010/main" val="238028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75BA4D-446B-4FD2-ACDB-24C11C927DA9}"/>
              </a:ext>
            </a:extLst>
          </p:cNvPr>
          <p:cNvSpPr>
            <a:spLocks noGrp="1"/>
          </p:cNvSpPr>
          <p:nvPr>
            <p:ph idx="1"/>
          </p:nvPr>
        </p:nvSpPr>
        <p:spPr>
          <a:xfrm>
            <a:off x="320843" y="449179"/>
            <a:ext cx="11341768" cy="5727784"/>
          </a:xfrm>
        </p:spPr>
        <p:txBody>
          <a:bodyPr>
            <a:normAutofit fontScale="85000" lnSpcReduction="20000"/>
          </a:bodyPr>
          <a:lstStyle/>
          <a:p>
            <a:pPr marL="0" marR="0" indent="0" algn="ctr">
              <a:lnSpc>
                <a:spcPct val="115000"/>
              </a:lnSpc>
              <a:spcBef>
                <a:spcPts val="0"/>
              </a:spcBef>
              <a:spcAft>
                <a:spcPts val="1000"/>
              </a:spcAft>
              <a:buNone/>
            </a:pPr>
            <a:endParaRPr lang="en-US" sz="44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400" b="1" dirty="0">
                <a:latin typeface="Calibri" panose="020F0502020204030204" pitchFamily="34" charset="0"/>
                <a:ea typeface="宋体" panose="02010600030101010101" pitchFamily="2" charset="-122"/>
                <a:cs typeface="Times New Roman" panose="02020603050405020304" pitchFamily="18" charset="0"/>
              </a:rPr>
              <a:t>Jesus alone can save us from sin</a:t>
            </a:r>
            <a:endParaRPr lang="en-US" sz="44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Only a sinless person can save us from sin </a:t>
            </a:r>
          </a:p>
          <a:p>
            <a:pPr marL="0" marR="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Jesus alone is sinless. He is hundred percent God and hundred percent human. He once challenged the Jews, “Can any of you prove me guilty of sin”? </a:t>
            </a:r>
            <a:r>
              <a:rPr lang="zh-CN" altLang="en-US" sz="3200" dirty="0">
                <a:latin typeface="Calibri" panose="020F0502020204030204" pitchFamily="34" charset="0"/>
                <a:ea typeface="宋体" panose="02010600030101010101" pitchFamily="2" charset="-122"/>
                <a:cs typeface="Times New Roman" panose="02020603050405020304" pitchFamily="18" charset="0"/>
              </a:rPr>
              <a:t>（</a:t>
            </a:r>
            <a:r>
              <a:rPr lang="en-US" sz="3200" dirty="0">
                <a:latin typeface="Calibri" panose="020F0502020204030204" pitchFamily="34" charset="0"/>
                <a:ea typeface="宋体" panose="02010600030101010101" pitchFamily="2" charset="-122"/>
                <a:cs typeface="Times New Roman" panose="02020603050405020304" pitchFamily="18" charset="0"/>
              </a:rPr>
              <a:t>John8:46</a:t>
            </a:r>
            <a:r>
              <a:rPr lang="zh-CN" altLang="en-US" sz="3200" dirty="0">
                <a:latin typeface="Calibri" panose="020F0502020204030204" pitchFamily="34" charset="0"/>
                <a:ea typeface="宋体" panose="02010600030101010101" pitchFamily="2" charset="-122"/>
                <a:cs typeface="Times New Roman" panose="02020603050405020304" pitchFamily="18" charset="0"/>
              </a:rPr>
              <a:t>）</a:t>
            </a:r>
            <a:r>
              <a:rPr lang="en-US" sz="3200" dirty="0">
                <a:latin typeface="Calibri" panose="020F0502020204030204" pitchFamily="34" charset="0"/>
                <a:ea typeface="宋体" panose="02010600030101010101" pitchFamily="2" charset="-122"/>
                <a:cs typeface="Times New Roman" panose="02020603050405020304" pitchFamily="18" charset="0"/>
              </a:rPr>
              <a:t>. </a:t>
            </a:r>
          </a:p>
          <a:p>
            <a:pPr marL="0" marR="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Jesus alone is the one who can deliver us out of the river of sin.</a:t>
            </a:r>
          </a:p>
          <a:p>
            <a:pPr marL="0" lvl="0" indent="0" algn="ctr">
              <a:lnSpc>
                <a:spcPct val="115000"/>
              </a:lnSpc>
              <a:spcBef>
                <a:spcPts val="0"/>
              </a:spcBef>
              <a:spcAft>
                <a:spcPts val="1000"/>
              </a:spcAft>
              <a:buClr>
                <a:prstClr val="white"/>
              </a:buClr>
              <a:buNone/>
            </a:pPr>
            <a:r>
              <a:rPr lang="en-US" sz="3200" dirty="0">
                <a:solidFill>
                  <a:srgbClr val="146194">
                    <a:lumMod val="75000"/>
                  </a:srgbClr>
                </a:solidFill>
                <a:latin typeface="Calibri" panose="020F0502020204030204" pitchFamily="34" charset="0"/>
                <a:ea typeface="宋体" panose="02010600030101010101" pitchFamily="2" charset="-122"/>
                <a:cs typeface="Times New Roman" panose="02020603050405020304" pitchFamily="18" charset="0"/>
              </a:rPr>
              <a:t>There is no human who can completely set himself free from sin. The religious leaders of the world like Mohammed, Buddha never claimed they were without sin.  If there is a human being who is without sin, he will not be a human being, but a God.  </a:t>
            </a:r>
          </a:p>
          <a:p>
            <a:pPr marL="0" marR="0" indent="0" algn="ctr">
              <a:lnSpc>
                <a:spcPct val="115000"/>
              </a:lnSpc>
              <a:spcBef>
                <a:spcPts val="0"/>
              </a:spcBef>
              <a:spcAft>
                <a:spcPts val="1000"/>
              </a:spcAft>
              <a:buNone/>
            </a:pPr>
            <a:endParaRPr lang="en-US" sz="3200" dirty="0">
              <a:latin typeface="Calibri" panose="020F0502020204030204" pitchFamily="34" charset="0"/>
              <a:ea typeface="宋体"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228079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A071A5-16E1-4068-8601-74646B2C56CB}"/>
              </a:ext>
            </a:extLst>
          </p:cNvPr>
          <p:cNvSpPr>
            <a:spLocks noGrp="1"/>
          </p:cNvSpPr>
          <p:nvPr>
            <p:ph idx="1"/>
          </p:nvPr>
        </p:nvSpPr>
        <p:spPr>
          <a:xfrm>
            <a:off x="320842" y="593558"/>
            <a:ext cx="11630526" cy="6112042"/>
          </a:xfrm>
        </p:spPr>
        <p:txBody>
          <a:bodyPr>
            <a:normAutofit lnSpcReduction="10000"/>
          </a:bodyPr>
          <a:lstStyle/>
          <a:p>
            <a:pPr marL="0" marR="0" indent="0" algn="ctr">
              <a:lnSpc>
                <a:spcPct val="115000"/>
              </a:lnSpc>
              <a:spcBef>
                <a:spcPts val="0"/>
              </a:spcBef>
              <a:spcAft>
                <a:spcPts val="1000"/>
              </a:spcAft>
              <a:buNone/>
            </a:pPr>
            <a:r>
              <a:rPr lang="en-US" sz="3600" b="1" dirty="0">
                <a:latin typeface="Calibri" panose="020F0502020204030204" pitchFamily="34" charset="0"/>
                <a:ea typeface="宋体" panose="02010600030101010101" pitchFamily="2" charset="-122"/>
                <a:cs typeface="Times New Roman" panose="02020603050405020304" pitchFamily="18" charset="0"/>
              </a:rPr>
              <a:t>Only the sinless blood of God can save us</a:t>
            </a:r>
          </a:p>
          <a:p>
            <a:pPr marL="0" marR="0" lvl="0" indent="0" algn="ctr">
              <a:lnSpc>
                <a:spcPct val="115000"/>
              </a:lnSpc>
              <a:spcBef>
                <a:spcPts val="0"/>
              </a:spcBef>
              <a:spcAft>
                <a:spcPts val="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The blood of a sinful man and woman cannot purify us</a:t>
            </a:r>
          </a:p>
          <a:p>
            <a:pPr marL="342900" marR="0" lvl="0" indent="-342900" algn="ctr">
              <a:lnSpc>
                <a:spcPct val="115000"/>
              </a:lnSpc>
              <a:spcBef>
                <a:spcPts val="0"/>
              </a:spcBef>
              <a:spcAft>
                <a:spcPts val="1000"/>
              </a:spcAft>
              <a:buFont typeface="Calibri" panose="020F0502020204030204" pitchFamily="34" charset="0"/>
              <a:buChar char="-"/>
            </a:pPr>
            <a:r>
              <a:rPr lang="en-US" sz="3200" dirty="0">
                <a:latin typeface="Calibri" panose="020F0502020204030204" pitchFamily="34" charset="0"/>
                <a:ea typeface="宋体" panose="02010600030101010101" pitchFamily="2" charset="-122"/>
                <a:cs typeface="Times New Roman" panose="02020603050405020304" pitchFamily="18" charset="0"/>
              </a:rPr>
              <a:t>The blood of animals cannot purify us</a:t>
            </a:r>
          </a:p>
          <a:p>
            <a:pPr marL="342900" marR="0" lvl="0" indent="-342900" algn="ctr">
              <a:lnSpc>
                <a:spcPct val="115000"/>
              </a:lnSpc>
              <a:spcBef>
                <a:spcPts val="0"/>
              </a:spcBef>
              <a:spcAft>
                <a:spcPts val="1000"/>
              </a:spcAft>
              <a:buFont typeface="Calibri" panose="020F0502020204030204" pitchFamily="34" charset="0"/>
              <a:buChar char="-"/>
            </a:pPr>
            <a:endParaRPr lang="en-US" sz="32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600" b="1" dirty="0">
                <a:latin typeface="Calibri" panose="020F0502020204030204" pitchFamily="34" charset="0"/>
                <a:ea typeface="宋体" panose="02010600030101010101" pitchFamily="2" charset="-122"/>
                <a:cs typeface="Times New Roman" panose="02020603050405020304" pitchFamily="18" charset="0"/>
              </a:rPr>
              <a:t>Christ died once for all</a:t>
            </a:r>
            <a:endParaRPr lang="en-US" sz="36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Christ died for our past, present and future sins</a:t>
            </a:r>
          </a:p>
          <a:p>
            <a:pPr marL="0" marR="0" lvl="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Past - Every iota of sin we committed </a:t>
            </a:r>
          </a:p>
          <a:p>
            <a:pPr marL="0" marR="0" lvl="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     Present – Any sin we commit in the present </a:t>
            </a:r>
          </a:p>
          <a:p>
            <a:pPr marL="0" marR="0" lvl="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    Future – Any sin we may commit in the future</a:t>
            </a:r>
          </a:p>
          <a:p>
            <a:endParaRPr lang="en-US" dirty="0"/>
          </a:p>
        </p:txBody>
      </p:sp>
    </p:spTree>
    <p:extLst>
      <p:ext uri="{BB962C8B-B14F-4D97-AF65-F5344CB8AC3E}">
        <p14:creationId xmlns:p14="http://schemas.microsoft.com/office/powerpoint/2010/main" val="181116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864CD-522A-422D-B626-86CA68584043}"/>
              </a:ext>
            </a:extLst>
          </p:cNvPr>
          <p:cNvSpPr>
            <a:spLocks noGrp="1"/>
          </p:cNvSpPr>
          <p:nvPr>
            <p:ph idx="1"/>
          </p:nvPr>
        </p:nvSpPr>
        <p:spPr>
          <a:xfrm>
            <a:off x="497305" y="685800"/>
            <a:ext cx="11261557" cy="5715000"/>
          </a:xfrm>
        </p:spPr>
        <p:txBody>
          <a:bodyPr>
            <a:normAutofit fontScale="85000" lnSpcReduction="20000"/>
          </a:bodyPr>
          <a:lstStyle/>
          <a:p>
            <a:pPr marL="0" marR="0" indent="0" algn="ctr">
              <a:lnSpc>
                <a:spcPct val="115000"/>
              </a:lnSpc>
              <a:spcBef>
                <a:spcPts val="0"/>
              </a:spcBef>
              <a:spcAft>
                <a:spcPts val="1000"/>
              </a:spcAft>
              <a:buNone/>
            </a:pPr>
            <a:r>
              <a:rPr lang="en-US" sz="3200" b="1" dirty="0">
                <a:latin typeface="Calibri" panose="020F0502020204030204" pitchFamily="34" charset="0"/>
                <a:ea typeface="宋体" panose="02010600030101010101" pitchFamily="2" charset="-122"/>
                <a:cs typeface="Times New Roman" panose="02020603050405020304" pitchFamily="18" charset="0"/>
              </a:rPr>
              <a:t>5:10 </a:t>
            </a:r>
            <a:endParaRPr lang="en-US" sz="32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200" b="1" dirty="0">
                <a:latin typeface="Calibri" panose="020F0502020204030204" pitchFamily="34" charset="0"/>
                <a:ea typeface="宋体" panose="02010600030101010101" pitchFamily="2" charset="-122"/>
                <a:cs typeface="Times New Roman" panose="02020603050405020304" pitchFamily="18" charset="0"/>
              </a:rPr>
              <a:t>Whoever believes in the Son of God accepts this testimony. Whoever does not believe God has made him out to be a liar, because they have not believed the testimony God has given about his Son</a:t>
            </a:r>
          </a:p>
          <a:p>
            <a:pPr marL="0" marR="0" indent="0" algn="ctr">
              <a:lnSpc>
                <a:spcPct val="115000"/>
              </a:lnSpc>
              <a:spcBef>
                <a:spcPts val="0"/>
              </a:spcBef>
              <a:spcAft>
                <a:spcPts val="1000"/>
              </a:spcAft>
              <a:buNone/>
            </a:pPr>
            <a:endParaRPr lang="en-US" sz="32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200" b="1" dirty="0">
                <a:latin typeface="Calibri" panose="020F0502020204030204" pitchFamily="34" charset="0"/>
                <a:ea typeface="宋体" panose="02010600030101010101" pitchFamily="2" charset="-122"/>
                <a:cs typeface="Times New Roman" panose="02020603050405020304" pitchFamily="18" charset="0"/>
              </a:rPr>
              <a:t>God does not send </a:t>
            </a:r>
            <a:r>
              <a:rPr lang="en-US" altLang="zh-CN" sz="3200" b="1" dirty="0">
                <a:latin typeface="Calibri" panose="020F0502020204030204" pitchFamily="34" charset="0"/>
                <a:ea typeface="宋体" panose="02010600030101010101" pitchFamily="2" charset="-122"/>
                <a:cs typeface="Times New Roman" panose="02020603050405020304" pitchFamily="18" charset="0"/>
              </a:rPr>
              <a:t>anyone</a:t>
            </a:r>
            <a:r>
              <a:rPr lang="en-US" sz="3200" b="1" dirty="0">
                <a:latin typeface="Calibri" panose="020F0502020204030204" pitchFamily="34" charset="0"/>
                <a:ea typeface="宋体" panose="02010600030101010101" pitchFamily="2" charset="-122"/>
                <a:cs typeface="Times New Roman" panose="02020603050405020304" pitchFamily="18" charset="0"/>
              </a:rPr>
              <a:t> else to deliver us from sin </a:t>
            </a:r>
          </a:p>
          <a:p>
            <a:pPr marL="0" marR="0" indent="0" algn="ctr">
              <a:lnSpc>
                <a:spcPct val="115000"/>
              </a:lnSpc>
              <a:spcBef>
                <a:spcPts val="0"/>
              </a:spcBef>
              <a:spcAft>
                <a:spcPts val="1000"/>
              </a:spcAft>
              <a:buNone/>
            </a:pPr>
            <a:endParaRPr lang="en-US" sz="32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200" b="1" dirty="0">
                <a:latin typeface="Calibri" panose="020F0502020204030204" pitchFamily="34" charset="0"/>
                <a:ea typeface="宋体" panose="02010600030101010101" pitchFamily="2" charset="-122"/>
                <a:cs typeface="Times New Roman" panose="02020603050405020304" pitchFamily="18" charset="0"/>
              </a:rPr>
              <a:t>While we are His enemies, Christ died for us</a:t>
            </a:r>
            <a:endParaRPr lang="en-US" sz="32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Christ saves us while we are still sinning against God.  Apostle Paul was on the to Damascus to arrest and persecute the followers of Jesus. It was at that time that a light from Heaven came down and struck him down.</a:t>
            </a:r>
          </a:p>
          <a:p>
            <a:endParaRPr lang="en-US" dirty="0"/>
          </a:p>
        </p:txBody>
      </p:sp>
    </p:spTree>
    <p:extLst>
      <p:ext uri="{BB962C8B-B14F-4D97-AF65-F5344CB8AC3E}">
        <p14:creationId xmlns:p14="http://schemas.microsoft.com/office/powerpoint/2010/main" val="326771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0FD70F-9555-488B-A1C4-B54A63C7720A}"/>
              </a:ext>
            </a:extLst>
          </p:cNvPr>
          <p:cNvSpPr>
            <a:spLocks noGrp="1"/>
          </p:cNvSpPr>
          <p:nvPr>
            <p:ph idx="1"/>
          </p:nvPr>
        </p:nvSpPr>
        <p:spPr>
          <a:xfrm>
            <a:off x="436605" y="271850"/>
            <a:ext cx="11508259" cy="6293708"/>
          </a:xfrm>
        </p:spPr>
        <p:txBody>
          <a:bodyPr>
            <a:normAutofit/>
          </a:bodyPr>
          <a:lstStyle/>
          <a:p>
            <a:pPr marL="0" marR="0">
              <a:lnSpc>
                <a:spcPct val="115000"/>
              </a:lnSpc>
              <a:spcBef>
                <a:spcPts val="0"/>
              </a:spcBef>
              <a:spcAft>
                <a:spcPts val="1000"/>
              </a:spcAft>
            </a:pPr>
            <a:endParaRPr lang="en-US" sz="28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2800" b="1" dirty="0">
                <a:latin typeface="Calibri" panose="020F0502020204030204" pitchFamily="34" charset="0"/>
                <a:ea typeface="宋体" panose="02010600030101010101" pitchFamily="2" charset="-122"/>
                <a:cs typeface="Times New Roman" panose="02020603050405020304" pitchFamily="18" charset="0"/>
              </a:rPr>
              <a:t>A rebellious son who came back home </a:t>
            </a:r>
          </a:p>
          <a:p>
            <a:pPr marL="0" marR="0" indent="0" algn="ctr">
              <a:lnSpc>
                <a:spcPct val="115000"/>
              </a:lnSpc>
              <a:spcBef>
                <a:spcPts val="0"/>
              </a:spcBef>
              <a:spcAft>
                <a:spcPts val="1000"/>
              </a:spcAft>
              <a:buNone/>
            </a:pPr>
            <a:r>
              <a:rPr lang="en-US" sz="2800" b="1" dirty="0">
                <a:latin typeface="Calibri" panose="020F0502020204030204" pitchFamily="34" charset="0"/>
                <a:ea typeface="宋体" panose="02010600030101010101" pitchFamily="2" charset="-122"/>
                <a:cs typeface="Times New Roman" panose="02020603050405020304" pitchFamily="18" charset="0"/>
              </a:rPr>
              <a:t>John 3:16-18</a:t>
            </a:r>
            <a:endParaRPr lang="en-US" sz="28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2800" dirty="0">
                <a:latin typeface="Calibri" panose="020F0502020204030204" pitchFamily="34" charset="0"/>
                <a:ea typeface="宋体" panose="02010600030101010101" pitchFamily="2" charset="-122"/>
                <a:cs typeface="Times New Roman" panose="02020603050405020304" pitchFamily="18" charset="0"/>
              </a:rPr>
              <a:t>For God so loved the world that He gave His one and only Son, that everyone who believes in Him shall not perish but have eternal life.  For God did not send His Son into the world to condemn the world, but to save the world through Him.  Whoever believes in Him is not condemned, but whoever does not believe has already been condemned, because he has not believed in the name of God’s one and only Son.</a:t>
            </a:r>
          </a:p>
          <a:p>
            <a:endParaRPr lang="en-US" dirty="0"/>
          </a:p>
        </p:txBody>
      </p:sp>
    </p:spTree>
    <p:extLst>
      <p:ext uri="{BB962C8B-B14F-4D97-AF65-F5344CB8AC3E}">
        <p14:creationId xmlns:p14="http://schemas.microsoft.com/office/powerpoint/2010/main" val="99369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5B6713-9B0B-4C02-B5E5-A9E953DED0B8}"/>
              </a:ext>
            </a:extLst>
          </p:cNvPr>
          <p:cNvSpPr>
            <a:spLocks noGrp="1"/>
          </p:cNvSpPr>
          <p:nvPr>
            <p:ph idx="1"/>
          </p:nvPr>
        </p:nvSpPr>
        <p:spPr>
          <a:xfrm>
            <a:off x="401053" y="-1"/>
            <a:ext cx="11502189" cy="6763265"/>
          </a:xfrm>
        </p:spPr>
        <p:txBody>
          <a:bodyPr>
            <a:normAutofit fontScale="25000" lnSpcReduction="20000"/>
          </a:bodyPr>
          <a:lstStyle/>
          <a:p>
            <a:pPr marL="0" marR="0" indent="0" algn="ctr">
              <a:lnSpc>
                <a:spcPct val="115000"/>
              </a:lnSpc>
              <a:spcBef>
                <a:spcPts val="0"/>
              </a:spcBef>
              <a:spcAft>
                <a:spcPts val="1000"/>
              </a:spcAft>
              <a:buNone/>
            </a:pPr>
            <a:r>
              <a:rPr lang="en-US" sz="12800" dirty="0">
                <a:latin typeface="Calibri" panose="020F0502020204030204" pitchFamily="34" charset="0"/>
                <a:ea typeface="宋体" panose="02010600030101010101" pitchFamily="2" charset="-122"/>
                <a:cs typeface="Times New Roman" panose="02020603050405020304" pitchFamily="18" charset="0"/>
              </a:rPr>
              <a:t>Do you know you have received the Holy Spirit? </a:t>
            </a:r>
          </a:p>
          <a:p>
            <a:pPr marL="0" marR="0" indent="0" algn="ctr">
              <a:lnSpc>
                <a:spcPct val="115000"/>
              </a:lnSpc>
              <a:spcBef>
                <a:spcPts val="0"/>
              </a:spcBef>
              <a:spcAft>
                <a:spcPts val="1000"/>
              </a:spcAft>
              <a:buNone/>
            </a:pPr>
            <a:r>
              <a:rPr lang="en-US" sz="12800" dirty="0">
                <a:latin typeface="Calibri" panose="020F0502020204030204" pitchFamily="34" charset="0"/>
                <a:ea typeface="宋体" panose="02010600030101010101" pitchFamily="2" charset="-122"/>
                <a:cs typeface="Times New Roman" panose="02020603050405020304" pitchFamily="18" charset="0"/>
              </a:rPr>
              <a:t>Many Christians do not seem to know whether they receive the Holy Spirit or not. </a:t>
            </a:r>
          </a:p>
          <a:p>
            <a:pPr marL="0" marR="0" indent="0" algn="ctr">
              <a:lnSpc>
                <a:spcPct val="115000"/>
              </a:lnSpc>
              <a:spcBef>
                <a:spcPts val="0"/>
              </a:spcBef>
              <a:spcAft>
                <a:spcPts val="1000"/>
              </a:spcAft>
              <a:buNone/>
            </a:pPr>
            <a:r>
              <a:rPr lang="en-US" sz="12800" dirty="0">
                <a:latin typeface="Calibri" panose="020F0502020204030204" pitchFamily="34" charset="0"/>
                <a:ea typeface="宋体" panose="02010600030101010101" pitchFamily="2" charset="-122"/>
                <a:cs typeface="Times New Roman" panose="02020603050405020304" pitchFamily="18" charset="0"/>
              </a:rPr>
              <a:t>When do we receive the Holy Spirit? </a:t>
            </a:r>
          </a:p>
          <a:p>
            <a:pPr marL="0" marR="0" indent="0" algn="ctr">
              <a:lnSpc>
                <a:spcPct val="115000"/>
              </a:lnSpc>
              <a:spcBef>
                <a:spcPts val="0"/>
              </a:spcBef>
              <a:spcAft>
                <a:spcPts val="1000"/>
              </a:spcAft>
              <a:buNone/>
            </a:pPr>
            <a:r>
              <a:rPr lang="en-US" sz="12800" dirty="0">
                <a:latin typeface="Calibri" panose="020F0502020204030204" pitchFamily="34" charset="0"/>
                <a:ea typeface="宋体" panose="02010600030101010101" pitchFamily="2" charset="-122"/>
                <a:cs typeface="Times New Roman" panose="02020603050405020304" pitchFamily="18" charset="0"/>
              </a:rPr>
              <a:t>The moment we accept Jesus Christ as our Savior and Lord, we receive the Holy Spirit. </a:t>
            </a:r>
          </a:p>
          <a:p>
            <a:pPr marL="0" marR="0" indent="0" algn="ctr">
              <a:lnSpc>
                <a:spcPct val="115000"/>
              </a:lnSpc>
              <a:spcBef>
                <a:spcPts val="0"/>
              </a:spcBef>
              <a:spcAft>
                <a:spcPts val="1000"/>
              </a:spcAft>
              <a:buNone/>
            </a:pPr>
            <a:r>
              <a:rPr lang="en-US" sz="12800" dirty="0">
                <a:latin typeface="Calibri" panose="020F0502020204030204" pitchFamily="34" charset="0"/>
                <a:ea typeface="宋体" panose="02010600030101010101" pitchFamily="2" charset="-122"/>
                <a:cs typeface="Times New Roman" panose="02020603050405020304" pitchFamily="18" charset="0"/>
              </a:rPr>
              <a:t>How do we know </a:t>
            </a:r>
            <a:r>
              <a:rPr lang="en-US" altLang="zh-CN" sz="12800" dirty="0">
                <a:latin typeface="Calibri" panose="020F0502020204030204" pitchFamily="34" charset="0"/>
                <a:ea typeface="宋体" panose="02010600030101010101" pitchFamily="2" charset="-122"/>
                <a:cs typeface="Times New Roman" panose="02020603050405020304" pitchFamily="18" charset="0"/>
              </a:rPr>
              <a:t>we receive the Holy Spirit</a:t>
            </a:r>
            <a:r>
              <a:rPr lang="en-US" sz="12800" dirty="0">
                <a:latin typeface="Calibri" panose="020F0502020204030204" pitchFamily="34" charset="0"/>
                <a:ea typeface="宋体" panose="02010600030101010101" pitchFamily="2" charset="-122"/>
                <a:cs typeface="Times New Roman" panose="02020603050405020304" pitchFamily="18" charset="0"/>
              </a:rPr>
              <a:t>? </a:t>
            </a:r>
          </a:p>
          <a:p>
            <a:pPr marL="0" marR="0" indent="0" algn="ctr">
              <a:lnSpc>
                <a:spcPct val="115000"/>
              </a:lnSpc>
              <a:spcBef>
                <a:spcPts val="0"/>
              </a:spcBef>
              <a:spcAft>
                <a:spcPts val="1000"/>
              </a:spcAft>
              <a:buNone/>
            </a:pPr>
            <a:r>
              <a:rPr lang="en-US" sz="12800" dirty="0">
                <a:latin typeface="Calibri" panose="020F0502020204030204" pitchFamily="34" charset="0"/>
                <a:ea typeface="宋体" panose="02010600030101010101" pitchFamily="2" charset="-122"/>
                <a:cs typeface="Times New Roman" panose="02020603050405020304" pitchFamily="18" charset="0"/>
              </a:rPr>
              <a:t>When the blood of Christ purifies our heart and mind, we know we receive the Holy Spirit</a:t>
            </a:r>
          </a:p>
          <a:p>
            <a:pPr marL="0" marR="0" indent="0" algn="ctr">
              <a:lnSpc>
                <a:spcPct val="115000"/>
              </a:lnSpc>
              <a:spcBef>
                <a:spcPts val="0"/>
              </a:spcBef>
              <a:spcAft>
                <a:spcPts val="1000"/>
              </a:spcAft>
              <a:buNone/>
            </a:pPr>
            <a:r>
              <a:rPr lang="en-US" sz="12800" dirty="0">
                <a:latin typeface="Calibri" panose="020F0502020204030204" pitchFamily="34" charset="0"/>
                <a:ea typeface="宋体" panose="02010600030101010101" pitchFamily="2" charset="-122"/>
                <a:cs typeface="Times New Roman" panose="02020603050405020304" pitchFamily="18" charset="0"/>
              </a:rPr>
              <a:t>When we filled our heart and mind with the words of God, we know </a:t>
            </a:r>
            <a:r>
              <a:rPr lang="en-US" sz="12800" dirty="0" err="1">
                <a:latin typeface="Calibri" panose="020F0502020204030204" pitchFamily="34" charset="0"/>
                <a:ea typeface="宋体" panose="02010600030101010101" pitchFamily="2" charset="-122"/>
                <a:cs typeface="Times New Roman" panose="02020603050405020304" pitchFamily="18" charset="0"/>
              </a:rPr>
              <a:t>wwalk</a:t>
            </a:r>
            <a:r>
              <a:rPr lang="en-US" sz="12800" dirty="0">
                <a:latin typeface="Calibri" panose="020F0502020204030204" pitchFamily="34" charset="0"/>
                <a:ea typeface="宋体" panose="02010600030101010101" pitchFamily="2" charset="-122"/>
                <a:cs typeface="Times New Roman" panose="02020603050405020304" pitchFamily="18" charset="0"/>
              </a:rPr>
              <a:t> in the Spirit</a:t>
            </a:r>
            <a:r>
              <a:rPr lang="en-US" sz="2400" dirty="0">
                <a:latin typeface="Calibri" panose="020F0502020204030204" pitchFamily="34" charset="0"/>
                <a:ea typeface="宋体" panose="02010600030101010101" pitchFamily="2" charset="-122"/>
                <a:cs typeface="Times New Roman" panose="02020603050405020304" pitchFamily="18" charset="0"/>
              </a:rPr>
              <a:t>.</a:t>
            </a:r>
          </a:p>
          <a:p>
            <a:pPr marL="0" lvl="0" indent="0" algn="ctr">
              <a:lnSpc>
                <a:spcPct val="115000"/>
              </a:lnSpc>
              <a:spcBef>
                <a:spcPts val="0"/>
              </a:spcBef>
              <a:spcAft>
                <a:spcPts val="1000"/>
              </a:spcAft>
              <a:buClr>
                <a:prstClr val="white"/>
              </a:buClr>
              <a:buNone/>
            </a:pPr>
            <a:r>
              <a:rPr lang="en-US" sz="12800" dirty="0">
                <a:solidFill>
                  <a:srgbClr val="146194">
                    <a:lumMod val="75000"/>
                  </a:srgbClr>
                </a:solidFill>
                <a:latin typeface="Calibri" panose="020F0502020204030204" pitchFamily="34" charset="0"/>
                <a:ea typeface="宋体" panose="02010600030101010101" pitchFamily="2" charset="-122"/>
                <a:cs typeface="Times New Roman" panose="02020603050405020304" pitchFamily="18" charset="0"/>
              </a:rPr>
              <a:t>The blood of Jesus, his Son, purifies us from all sin - 1 John 1:7-10</a:t>
            </a:r>
          </a:p>
          <a:p>
            <a:pPr marL="0" marR="0" indent="0" algn="ctr">
              <a:lnSpc>
                <a:spcPct val="115000"/>
              </a:lnSpc>
              <a:spcBef>
                <a:spcPts val="0"/>
              </a:spcBef>
              <a:spcAft>
                <a:spcPts val="1000"/>
              </a:spcAft>
              <a:buNone/>
            </a:pPr>
            <a:endParaRPr lang="en-US" sz="2400" dirty="0">
              <a:latin typeface="Calibri" panose="020F0502020204030204" pitchFamily="34" charset="0"/>
              <a:ea typeface="宋体"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281138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EBAE0-1A2F-4F65-AAEC-72FC1E77D110}"/>
              </a:ext>
            </a:extLst>
          </p:cNvPr>
          <p:cNvSpPr>
            <a:spLocks noGrp="1"/>
          </p:cNvSpPr>
          <p:nvPr>
            <p:ph idx="1"/>
          </p:nvPr>
        </p:nvSpPr>
        <p:spPr>
          <a:xfrm>
            <a:off x="240633" y="272717"/>
            <a:ext cx="11710736" cy="6272462"/>
          </a:xfrm>
        </p:spPr>
        <p:txBody>
          <a:bodyPr>
            <a:normAutofit/>
          </a:bodyPr>
          <a:lstStyle/>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Acts 2:38</a:t>
            </a:r>
            <a:endParaRPr lang="en-US" sz="40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zh-CN" altLang="en-US" sz="4000" dirty="0">
                <a:latin typeface="Calibri" panose="020F0502020204030204" pitchFamily="34" charset="0"/>
                <a:ea typeface="宋体" panose="02010600030101010101" pitchFamily="2" charset="-122"/>
                <a:cs typeface="Times New Roman" panose="02020603050405020304" pitchFamily="18" charset="0"/>
              </a:rPr>
              <a:t>“</a:t>
            </a:r>
            <a:r>
              <a:rPr lang="en-US" sz="4000" dirty="0">
                <a:latin typeface="Calibri" panose="020F0502020204030204" pitchFamily="34" charset="0"/>
                <a:ea typeface="宋体" panose="02010600030101010101" pitchFamily="2" charset="-122"/>
                <a:cs typeface="Times New Roman" panose="02020603050405020304" pitchFamily="18" charset="0"/>
              </a:rPr>
              <a:t>Then Peter said to them, ‘Repent, and let every one of you be baptized in the name of Jesus Christ for the remission of sins; and you shall receive the gift of the Holy Spirit.”</a:t>
            </a:r>
          </a:p>
          <a:p>
            <a:pPr marL="0" marR="0" indent="0" algn="ctr">
              <a:lnSpc>
                <a:spcPct val="115000"/>
              </a:lnSpc>
              <a:spcBef>
                <a:spcPts val="0"/>
              </a:spcBef>
              <a:spcAft>
                <a:spcPts val="1000"/>
              </a:spcAft>
              <a:buNone/>
            </a:pPr>
            <a:r>
              <a:rPr lang="en-US" sz="4000" b="1" dirty="0">
                <a:solidFill>
                  <a:srgbClr val="146194">
                    <a:lumMod val="75000"/>
                  </a:srgbClr>
                </a:solidFill>
                <a:latin typeface="Calibri" panose="020F0502020204030204" pitchFamily="34" charset="0"/>
                <a:ea typeface="宋体" panose="02010600030101010101" pitchFamily="2" charset="-122"/>
                <a:cs typeface="Times New Roman" panose="02020603050405020304" pitchFamily="18" charset="0"/>
              </a:rPr>
              <a:t>Matt 5:8</a:t>
            </a:r>
            <a:endParaRPr lang="en-US" sz="40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000" dirty="0">
                <a:latin typeface="Calibri" panose="020F0502020204030204" pitchFamily="34" charset="0"/>
                <a:ea typeface="宋体" panose="02010600030101010101" pitchFamily="2" charset="-122"/>
                <a:cs typeface="Times New Roman" panose="02020603050405020304" pitchFamily="18" charset="0"/>
              </a:rPr>
              <a:t>Blessed are the pure in heart, for they will see God</a:t>
            </a:r>
          </a:p>
          <a:p>
            <a:endParaRPr lang="en-US" dirty="0"/>
          </a:p>
        </p:txBody>
      </p:sp>
    </p:spTree>
    <p:extLst>
      <p:ext uri="{BB962C8B-B14F-4D97-AF65-F5344CB8AC3E}">
        <p14:creationId xmlns:p14="http://schemas.microsoft.com/office/powerpoint/2010/main" val="194935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288574-6322-4344-91EA-2C456EBDE944}"/>
              </a:ext>
            </a:extLst>
          </p:cNvPr>
          <p:cNvSpPr>
            <a:spLocks noGrp="1"/>
          </p:cNvSpPr>
          <p:nvPr>
            <p:ph idx="1"/>
          </p:nvPr>
        </p:nvSpPr>
        <p:spPr>
          <a:xfrm>
            <a:off x="0" y="144379"/>
            <a:ext cx="12192000" cy="6713621"/>
          </a:xfrm>
        </p:spPr>
        <p:txBody>
          <a:bodyPr>
            <a:normAutofit/>
          </a:bodyPr>
          <a:lstStyle/>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We are not yet born again until </a:t>
            </a:r>
          </a:p>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we are born of the Spirit</a:t>
            </a:r>
            <a:endParaRPr lang="en-US" sz="40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“The chief dangers that confront the coming century will be religion without the Holy Ghost, Christianity without Christ, forgiveness without repentance, salvation without regeneration, politics without God and heaven without hell” – William Booth. </a:t>
            </a:r>
          </a:p>
          <a:p>
            <a:pPr marL="0" marR="0" indent="0" algn="ctr">
              <a:lnSpc>
                <a:spcPct val="115000"/>
              </a:lnSpc>
              <a:spcBef>
                <a:spcPts val="0"/>
              </a:spcBef>
              <a:spcAft>
                <a:spcPts val="1000"/>
              </a:spcAft>
              <a:buNone/>
            </a:pPr>
            <a:r>
              <a:rPr lang="en-US" sz="3200" dirty="0">
                <a:latin typeface="Calibri" panose="020F0502020204030204" pitchFamily="34" charset="0"/>
                <a:ea typeface="宋体" panose="02010600030101010101" pitchFamily="2" charset="-122"/>
                <a:cs typeface="Times New Roman" panose="02020603050405020304" pitchFamily="18" charset="0"/>
              </a:rPr>
              <a:t>Without the Holy Spirit, we are powerless, we are lifeless. We are not yet born again even if we claim to receive Jesus Christ a hundred times. </a:t>
            </a:r>
          </a:p>
          <a:p>
            <a:endParaRPr lang="en-US" dirty="0"/>
          </a:p>
        </p:txBody>
      </p:sp>
    </p:spTree>
    <p:extLst>
      <p:ext uri="{BB962C8B-B14F-4D97-AF65-F5344CB8AC3E}">
        <p14:creationId xmlns:p14="http://schemas.microsoft.com/office/powerpoint/2010/main" val="237660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AAEE116-5114-4082-84D5-7A8ADB3D32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5149" y="685800"/>
            <a:ext cx="4740310" cy="5576836"/>
          </a:xfrm>
        </p:spPr>
      </p:pic>
    </p:spTree>
    <p:extLst>
      <p:ext uri="{BB962C8B-B14F-4D97-AF65-F5344CB8AC3E}">
        <p14:creationId xmlns:p14="http://schemas.microsoft.com/office/powerpoint/2010/main" val="788791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D3C4B65-67AD-4852-9899-17EA505DE454}"/>
              </a:ext>
            </a:extLst>
          </p:cNvPr>
          <p:cNvSpPr>
            <a:spLocks noGrp="1"/>
          </p:cNvSpPr>
          <p:nvPr>
            <p:ph type="subTitle" idx="1"/>
          </p:nvPr>
        </p:nvSpPr>
        <p:spPr>
          <a:xfrm>
            <a:off x="930442" y="721895"/>
            <a:ext cx="10668000" cy="5823284"/>
          </a:xfrm>
        </p:spPr>
        <p:txBody>
          <a:bodyPr>
            <a:normAutofit fontScale="92500" lnSpcReduction="20000"/>
          </a:bodyPr>
          <a:lstStyle/>
          <a:p>
            <a:pPr algn="ctr">
              <a:lnSpc>
                <a:spcPct val="115000"/>
              </a:lnSpc>
              <a:spcBef>
                <a:spcPts val="0"/>
              </a:spcBef>
              <a:spcAft>
                <a:spcPts val="1000"/>
              </a:spcAft>
            </a:pPr>
            <a:r>
              <a:rPr lang="en-US" sz="4000" b="1" dirty="0">
                <a:latin typeface="Calibri" panose="020F0502020204030204" pitchFamily="34" charset="0"/>
                <a:ea typeface="宋体" panose="02010600030101010101" pitchFamily="2" charset="-122"/>
                <a:cs typeface="Times New Roman" panose="02020603050405020304" pitchFamily="18" charset="0"/>
              </a:rPr>
              <a:t>Be Sure of Your Salvation! </a:t>
            </a:r>
            <a:endParaRPr lang="en-US" dirty="0">
              <a:latin typeface="Calibri" panose="020F0502020204030204" pitchFamily="34" charset="0"/>
              <a:ea typeface="宋体" panose="02010600030101010101" pitchFamily="2" charset="-122"/>
              <a:cs typeface="Times New Roman" panose="02020603050405020304" pitchFamily="18" charset="0"/>
            </a:endParaRPr>
          </a:p>
          <a:p>
            <a:pPr algn="ctr">
              <a:lnSpc>
                <a:spcPct val="115000"/>
              </a:lnSpc>
              <a:spcBef>
                <a:spcPts val="0"/>
              </a:spcBef>
              <a:spcAft>
                <a:spcPts val="1000"/>
              </a:spcAft>
            </a:pPr>
            <a:r>
              <a:rPr lang="en-US" sz="2600" b="1" dirty="0">
                <a:latin typeface="Calibri" panose="020F0502020204030204" pitchFamily="34" charset="0"/>
                <a:ea typeface="宋体" panose="02010600030101010101" pitchFamily="2" charset="-122"/>
                <a:cs typeface="Times New Roman" panose="02020603050405020304" pitchFamily="18" charset="0"/>
              </a:rPr>
              <a:t>(1 John 5:13: You May Know That You Have Eternal Life)</a:t>
            </a:r>
          </a:p>
          <a:p>
            <a:pPr algn="ctr">
              <a:lnSpc>
                <a:spcPct val="115000"/>
              </a:lnSpc>
              <a:spcBef>
                <a:spcPts val="0"/>
              </a:spcBef>
              <a:spcAft>
                <a:spcPts val="1000"/>
              </a:spcAft>
            </a:pPr>
            <a:endParaRPr lang="en-US" dirty="0">
              <a:latin typeface="Calibri" panose="020F0502020204030204" pitchFamily="34" charset="0"/>
              <a:ea typeface="宋体" panose="02010600030101010101" pitchFamily="2" charset="-122"/>
              <a:cs typeface="Times New Roman" panose="02020603050405020304" pitchFamily="18" charset="0"/>
            </a:endParaRPr>
          </a:p>
          <a:p>
            <a:pPr algn="ctr">
              <a:lnSpc>
                <a:spcPct val="115000"/>
              </a:lnSpc>
              <a:spcBef>
                <a:spcPts val="0"/>
              </a:spcBef>
              <a:spcAft>
                <a:spcPts val="1000"/>
              </a:spcAft>
            </a:pPr>
            <a:r>
              <a:rPr lang="en-US" sz="2800" b="1" dirty="0">
                <a:latin typeface="Calibri" panose="020F0502020204030204" pitchFamily="34" charset="0"/>
                <a:ea typeface="宋体" panose="02010600030101010101" pitchFamily="2" charset="-122"/>
                <a:cs typeface="Times New Roman" panose="02020603050405020304" pitchFamily="18" charset="0"/>
              </a:rPr>
              <a:t>1 John 5:9-13</a:t>
            </a:r>
            <a:endParaRPr lang="en-US" sz="2800" dirty="0">
              <a:latin typeface="Calibri" panose="020F0502020204030204" pitchFamily="34" charset="0"/>
              <a:ea typeface="宋体" panose="02010600030101010101" pitchFamily="2" charset="-122"/>
              <a:cs typeface="Times New Roman" panose="02020603050405020304" pitchFamily="18" charset="0"/>
            </a:endParaRPr>
          </a:p>
          <a:p>
            <a:pPr algn="ctr">
              <a:lnSpc>
                <a:spcPct val="115000"/>
              </a:lnSpc>
              <a:spcBef>
                <a:spcPts val="0"/>
              </a:spcBef>
              <a:spcAft>
                <a:spcPts val="1000"/>
              </a:spcAft>
            </a:pPr>
            <a:r>
              <a:rPr lang="en-US" sz="2800" dirty="0">
                <a:latin typeface="Calibri" panose="020F0502020204030204" pitchFamily="34" charset="0"/>
                <a:ea typeface="宋体" panose="02010600030101010101" pitchFamily="2" charset="-122"/>
                <a:cs typeface="Times New Roman" panose="02020603050405020304" pitchFamily="18" charset="0"/>
              </a:rPr>
              <a:t>9. We accept human testimony, but God’s testimony is greater because it is the testimony of God, which he has given about his Son. 10. Whoever believes in the Son of God accepts this testimony. Whoever does not believe God has made him out to be a liar, because they have not believed the testimony God has given about his Son. 11. And this is the testimony: God has given us eternal life, and this life is in his Son. 12. Whoever has the Son has life; whoever does not have the Son of God does not have life. 13. I write these things to you who believe in the name of the Son of God so that you may know that you have eternal life</a:t>
            </a:r>
          </a:p>
          <a:p>
            <a:endParaRPr lang="en-US" dirty="0"/>
          </a:p>
        </p:txBody>
      </p:sp>
    </p:spTree>
    <p:extLst>
      <p:ext uri="{BB962C8B-B14F-4D97-AF65-F5344CB8AC3E}">
        <p14:creationId xmlns:p14="http://schemas.microsoft.com/office/powerpoint/2010/main" val="302796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D493D7B-5253-4CA8-B105-1635A9D360B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0181" y="1629989"/>
            <a:ext cx="10092899" cy="4000789"/>
          </a:xfrm>
        </p:spPr>
      </p:pic>
    </p:spTree>
    <p:extLst>
      <p:ext uri="{BB962C8B-B14F-4D97-AF65-F5344CB8AC3E}">
        <p14:creationId xmlns:p14="http://schemas.microsoft.com/office/powerpoint/2010/main" val="186621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931FF0-B958-47F5-A9EA-4A4784F62A49}"/>
              </a:ext>
            </a:extLst>
          </p:cNvPr>
          <p:cNvSpPr>
            <a:spLocks noGrp="1"/>
          </p:cNvSpPr>
          <p:nvPr>
            <p:ph idx="1"/>
          </p:nvPr>
        </p:nvSpPr>
        <p:spPr>
          <a:xfrm>
            <a:off x="224589" y="272716"/>
            <a:ext cx="11694695" cy="6256421"/>
          </a:xfrm>
        </p:spPr>
        <p:txBody>
          <a:bodyPr>
            <a:normAutofit fontScale="77500" lnSpcReduction="20000"/>
          </a:bodyPr>
          <a:lstStyle/>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Born of the Spirit</a:t>
            </a:r>
            <a:endParaRPr lang="en-US" sz="40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John 3:3-8</a:t>
            </a:r>
            <a:endParaRPr lang="en-US" sz="40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000" dirty="0">
                <a:latin typeface="Calibri" panose="020F0502020204030204" pitchFamily="34" charset="0"/>
                <a:ea typeface="宋体" panose="02010600030101010101" pitchFamily="2" charset="-122"/>
                <a:cs typeface="Times New Roman" panose="02020603050405020304" pitchFamily="18" charset="0"/>
              </a:rPr>
              <a:t>No one can see the kingdom of God unless he is born again. Flesh is born of flesh, but spirit is born of the Spirit. Do not be amazed that I said, ‘You must be born again.’ The wind blows where it wishes. You hear its sound, but you do not know where it comes from or where it is going. So, it is with everyone born of the Spirit.”</a:t>
            </a:r>
          </a:p>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Born of God</a:t>
            </a:r>
            <a:endParaRPr lang="en-US" sz="40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John 1:12-13</a:t>
            </a:r>
            <a:endParaRPr lang="en-US" sz="40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000" dirty="0">
                <a:latin typeface="Calibri" panose="020F0502020204030204" pitchFamily="34" charset="0"/>
                <a:ea typeface="宋体" panose="02010600030101010101" pitchFamily="2" charset="-122"/>
                <a:cs typeface="Times New Roman" panose="02020603050405020304" pitchFamily="18" charset="0"/>
              </a:rPr>
              <a:t>Yet to all who did receive him, to those who believed in his name, he gave the right to become children of God— children born not of natural descent, nor of human decision or a husband’s will, but born of God</a:t>
            </a:r>
            <a:r>
              <a:rPr lang="en-US" dirty="0">
                <a:latin typeface="Calibri" panose="020F0502020204030204" pitchFamily="34" charset="0"/>
                <a:ea typeface="宋体" panose="02010600030101010101" pitchFamily="2" charset="-122"/>
                <a:cs typeface="Times New Roman" panose="02020603050405020304" pitchFamily="18" charset="0"/>
              </a:rPr>
              <a:t>.</a:t>
            </a:r>
          </a:p>
          <a:p>
            <a:endParaRPr lang="en-US" dirty="0"/>
          </a:p>
        </p:txBody>
      </p:sp>
    </p:spTree>
    <p:extLst>
      <p:ext uri="{BB962C8B-B14F-4D97-AF65-F5344CB8AC3E}">
        <p14:creationId xmlns:p14="http://schemas.microsoft.com/office/powerpoint/2010/main" val="397712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F0C704-2A5F-45BB-A447-3847A679A8C2}"/>
              </a:ext>
            </a:extLst>
          </p:cNvPr>
          <p:cNvSpPr>
            <a:spLocks noGrp="1"/>
          </p:cNvSpPr>
          <p:nvPr>
            <p:ph idx="1"/>
          </p:nvPr>
        </p:nvSpPr>
        <p:spPr>
          <a:xfrm>
            <a:off x="272716" y="352926"/>
            <a:ext cx="11646568" cy="6160169"/>
          </a:xfrm>
        </p:spPr>
        <p:txBody>
          <a:bodyPr>
            <a:normAutofit/>
          </a:bodyPr>
          <a:lstStyle/>
          <a:p>
            <a:pPr marL="0" marR="0" indent="0" algn="ctr">
              <a:lnSpc>
                <a:spcPct val="115000"/>
              </a:lnSpc>
              <a:spcBef>
                <a:spcPts val="0"/>
              </a:spcBef>
              <a:spcAft>
                <a:spcPts val="1000"/>
              </a:spcAft>
              <a:buNone/>
            </a:pPr>
            <a:r>
              <a:rPr lang="en-US" sz="2800" b="1" dirty="0">
                <a:latin typeface="Calibri" panose="020F0502020204030204" pitchFamily="34" charset="0"/>
                <a:ea typeface="宋体" panose="02010600030101010101" pitchFamily="2" charset="-122"/>
                <a:cs typeface="Times New Roman" panose="02020603050405020304" pitchFamily="18" charset="0"/>
              </a:rPr>
              <a:t>5:12 </a:t>
            </a:r>
            <a:endParaRPr lang="en-US" sz="28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2800" b="1" dirty="0">
                <a:latin typeface="Calibri" panose="020F0502020204030204" pitchFamily="34" charset="0"/>
                <a:ea typeface="宋体" panose="02010600030101010101" pitchFamily="2" charset="-122"/>
                <a:cs typeface="Times New Roman" panose="02020603050405020304" pitchFamily="18" charset="0"/>
              </a:rPr>
              <a:t>Whoever has the Son has life; whoever does not have the Son of God does not have life.</a:t>
            </a:r>
            <a:endParaRPr lang="en-US" sz="28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Eternal Life</a:t>
            </a:r>
            <a:endParaRPr lang="en-US" sz="40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2800" dirty="0">
                <a:latin typeface="Calibri" panose="020F0502020204030204" pitchFamily="34" charset="0"/>
                <a:ea typeface="宋体" panose="02010600030101010101" pitchFamily="2" charset="-122"/>
                <a:cs typeface="Times New Roman" panose="02020603050405020304" pitchFamily="18" charset="0"/>
              </a:rPr>
              <a:t>When does eternal life begin?</a:t>
            </a:r>
          </a:p>
          <a:p>
            <a:pPr marL="0" marR="0" indent="0" algn="ctr">
              <a:lnSpc>
                <a:spcPct val="115000"/>
              </a:lnSpc>
              <a:spcBef>
                <a:spcPts val="0"/>
              </a:spcBef>
              <a:spcAft>
                <a:spcPts val="1000"/>
              </a:spcAft>
              <a:buNone/>
            </a:pPr>
            <a:r>
              <a:rPr lang="en-US" sz="2800" dirty="0">
                <a:latin typeface="Calibri" panose="020F0502020204030204" pitchFamily="34" charset="0"/>
                <a:ea typeface="宋体" panose="02010600030101010101" pitchFamily="2" charset="-122"/>
                <a:cs typeface="Times New Roman" panose="02020603050405020304" pitchFamily="18" charset="0"/>
              </a:rPr>
              <a:t>Is it from the moment we die? </a:t>
            </a:r>
          </a:p>
          <a:p>
            <a:pPr marL="0" marR="0" indent="0" algn="ctr">
              <a:lnSpc>
                <a:spcPct val="115000"/>
              </a:lnSpc>
              <a:spcBef>
                <a:spcPts val="0"/>
              </a:spcBef>
              <a:spcAft>
                <a:spcPts val="1000"/>
              </a:spcAft>
              <a:buNone/>
            </a:pPr>
            <a:r>
              <a:rPr lang="en-US" sz="2800" dirty="0">
                <a:latin typeface="Calibri" panose="020F0502020204030204" pitchFamily="34" charset="0"/>
                <a:ea typeface="宋体" panose="02010600030101010101" pitchFamily="2" charset="-122"/>
                <a:cs typeface="Times New Roman" panose="02020603050405020304" pitchFamily="18" charset="0"/>
              </a:rPr>
              <a:t>According to the Bible, eternal life begins the moment we accept Jesus Christ as our Savior and Lord. Eternal Life</a:t>
            </a:r>
            <a:r>
              <a:rPr lang="en-US" sz="2800" b="1" dirty="0">
                <a:latin typeface="Calibri" panose="020F0502020204030204" pitchFamily="34" charset="0"/>
                <a:ea typeface="宋体" panose="02010600030101010101" pitchFamily="2" charset="-122"/>
                <a:cs typeface="Times New Roman" panose="02020603050405020304" pitchFamily="18" charset="0"/>
              </a:rPr>
              <a:t> </a:t>
            </a:r>
            <a:r>
              <a:rPr lang="en-US" sz="2800" dirty="0">
                <a:latin typeface="Calibri" panose="020F0502020204030204" pitchFamily="34" charset="0"/>
                <a:ea typeface="宋体" panose="02010600030101010101" pitchFamily="2" charset="-122"/>
                <a:cs typeface="Times New Roman" panose="02020603050405020304" pitchFamily="18" charset="0"/>
              </a:rPr>
              <a:t>is from now and forever. Jesus said repent, for the Kingdom of God has come. The Kingdom of God is now and forever. It will be perfected when Jesus Christ come again. </a:t>
            </a:r>
          </a:p>
          <a:p>
            <a:endParaRPr lang="en-US" dirty="0"/>
          </a:p>
        </p:txBody>
      </p:sp>
    </p:spTree>
    <p:extLst>
      <p:ext uri="{BB962C8B-B14F-4D97-AF65-F5344CB8AC3E}">
        <p14:creationId xmlns:p14="http://schemas.microsoft.com/office/powerpoint/2010/main" val="26161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1793D-9269-4B37-9A18-8AFD04506AFC}"/>
              </a:ext>
            </a:extLst>
          </p:cNvPr>
          <p:cNvSpPr>
            <a:spLocks noGrp="1"/>
          </p:cNvSpPr>
          <p:nvPr>
            <p:ph idx="1"/>
          </p:nvPr>
        </p:nvSpPr>
        <p:spPr>
          <a:xfrm>
            <a:off x="445477" y="422031"/>
            <a:ext cx="11488615" cy="5931877"/>
          </a:xfrm>
        </p:spPr>
        <p:txBody>
          <a:bodyPr>
            <a:normAutofit lnSpcReduction="10000"/>
          </a:bodyPr>
          <a:lstStyle/>
          <a:p>
            <a:pPr marL="0" marR="0" indent="0" algn="ctr">
              <a:lnSpc>
                <a:spcPct val="115000"/>
              </a:lnSpc>
              <a:spcBef>
                <a:spcPts val="0"/>
              </a:spcBef>
              <a:spcAft>
                <a:spcPts val="1000"/>
              </a:spcAft>
              <a:buNone/>
            </a:pPr>
            <a:r>
              <a:rPr lang="en-US" sz="4800" b="1" dirty="0">
                <a:latin typeface="Calibri" panose="020F0502020204030204" pitchFamily="34" charset="0"/>
                <a:ea typeface="宋体" panose="02010600030101010101" pitchFamily="2" charset="-122"/>
                <a:cs typeface="Times New Roman" panose="02020603050405020304" pitchFamily="18" charset="0"/>
              </a:rPr>
              <a:t>   Can we lose our salvation</a:t>
            </a:r>
            <a:r>
              <a:rPr lang="zh-CN" altLang="en-US" sz="4800" b="1" dirty="0">
                <a:latin typeface="Calibri" panose="020F0502020204030204" pitchFamily="34" charset="0"/>
                <a:ea typeface="宋体" panose="02010600030101010101" pitchFamily="2" charset="-122"/>
                <a:cs typeface="Times New Roman" panose="02020603050405020304" pitchFamily="18" charset="0"/>
              </a:rPr>
              <a:t>？</a:t>
            </a:r>
            <a:endParaRPr lang="en-US" sz="48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000" dirty="0">
                <a:latin typeface="Calibri" panose="020F0502020204030204" pitchFamily="34" charset="0"/>
                <a:ea typeface="宋体" panose="02010600030101010101" pitchFamily="2" charset="-122"/>
                <a:cs typeface="Times New Roman" panose="02020603050405020304" pitchFamily="18" charset="0"/>
              </a:rPr>
              <a:t> If a believer continues to believe in Jesus Christ, he cannot lose his salvation, which implies that a believer cannot lose his salvation.  </a:t>
            </a:r>
          </a:p>
          <a:p>
            <a:pPr marL="0" marR="0" indent="0" algn="ctr">
              <a:lnSpc>
                <a:spcPct val="115000"/>
              </a:lnSpc>
              <a:spcBef>
                <a:spcPts val="0"/>
              </a:spcBef>
              <a:spcAft>
                <a:spcPts val="1000"/>
              </a:spcAft>
              <a:buNone/>
            </a:pPr>
            <a:r>
              <a:rPr lang="en-US" sz="4000" dirty="0">
                <a:latin typeface="Calibri" panose="020F0502020204030204" pitchFamily="34" charset="0"/>
                <a:ea typeface="宋体" panose="02010600030101010101" pitchFamily="2" charset="-122"/>
                <a:cs typeface="Times New Roman" panose="02020603050405020304" pitchFamily="18" charset="0"/>
              </a:rPr>
              <a:t>But God has given us a freedom of choice to believe Him or not believe Him. </a:t>
            </a:r>
          </a:p>
          <a:p>
            <a:pPr marL="0" marR="0" indent="0" algn="ctr">
              <a:lnSpc>
                <a:spcPct val="115000"/>
              </a:lnSpc>
              <a:spcBef>
                <a:spcPts val="0"/>
              </a:spcBef>
              <a:spcAft>
                <a:spcPts val="1000"/>
              </a:spcAft>
              <a:buNone/>
            </a:pPr>
            <a:r>
              <a:rPr lang="en-US" sz="4000" dirty="0">
                <a:latin typeface="Calibri" panose="020F0502020204030204" pitchFamily="34" charset="0"/>
                <a:ea typeface="宋体" panose="02010600030101010101" pitchFamily="2" charset="-122"/>
                <a:cs typeface="Times New Roman" panose="02020603050405020304" pitchFamily="18" charset="0"/>
              </a:rPr>
              <a:t> If we decide not to continue to believe the truth, then we can lose our salvation.</a:t>
            </a:r>
          </a:p>
          <a:p>
            <a:endParaRPr lang="en-US" dirty="0"/>
          </a:p>
        </p:txBody>
      </p:sp>
    </p:spTree>
    <p:extLst>
      <p:ext uri="{BB962C8B-B14F-4D97-AF65-F5344CB8AC3E}">
        <p14:creationId xmlns:p14="http://schemas.microsoft.com/office/powerpoint/2010/main" val="128457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05EE11-FE12-4CED-83EF-B4C760B2CD04}"/>
              </a:ext>
            </a:extLst>
          </p:cNvPr>
          <p:cNvSpPr>
            <a:spLocks noGrp="1"/>
          </p:cNvSpPr>
          <p:nvPr>
            <p:ph idx="1"/>
          </p:nvPr>
        </p:nvSpPr>
        <p:spPr>
          <a:xfrm>
            <a:off x="257908" y="633046"/>
            <a:ext cx="11652738" cy="5603631"/>
          </a:xfrm>
        </p:spPr>
        <p:txBody>
          <a:bodyPr>
            <a:normAutofit/>
          </a:bodyPr>
          <a:lstStyle/>
          <a:p>
            <a:pPr marL="0" marR="0" indent="0" algn="ctr">
              <a:lnSpc>
                <a:spcPct val="115000"/>
              </a:lnSpc>
              <a:spcBef>
                <a:spcPts val="0"/>
              </a:spcBef>
              <a:spcAft>
                <a:spcPts val="1000"/>
              </a:spcAft>
              <a:buNone/>
            </a:pPr>
            <a:r>
              <a:rPr lang="en-US" sz="4400" b="1" dirty="0">
                <a:latin typeface="Calibri" panose="020F0502020204030204" pitchFamily="34" charset="0"/>
                <a:ea typeface="宋体" panose="02010600030101010101" pitchFamily="2" charset="-122"/>
                <a:cs typeface="Times New Roman" panose="02020603050405020304" pitchFamily="18" charset="0"/>
              </a:rPr>
              <a:t>Our salvation is eternally secured</a:t>
            </a:r>
            <a:endParaRPr lang="en-US" sz="44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2800" b="1" dirty="0">
                <a:latin typeface="Calibri" panose="020F0502020204030204" pitchFamily="34" charset="0"/>
                <a:ea typeface="宋体" panose="02010600030101010101" pitchFamily="2" charset="-122"/>
                <a:cs typeface="Times New Roman" panose="02020603050405020304" pitchFamily="18" charset="0"/>
              </a:rPr>
              <a:t>John 10:28-30</a:t>
            </a:r>
            <a:endParaRPr lang="en-US" sz="28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2800" b="1" dirty="0">
                <a:latin typeface="Calibri" panose="020F0502020204030204" pitchFamily="34" charset="0"/>
                <a:ea typeface="宋体" panose="02010600030101010101" pitchFamily="2" charset="-122"/>
                <a:cs typeface="Times New Roman" panose="02020603050405020304" pitchFamily="18" charset="0"/>
              </a:rPr>
              <a:t>I give them eternal life, and they shall never perish; no one will snatch them out of my hand. My Father, who has given them to me, is greater than all; no one can snatch them out of my Father’s hand. I and the Father are one.” </a:t>
            </a:r>
            <a:endParaRPr lang="en-US" sz="28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2800" dirty="0">
                <a:latin typeface="Calibri" panose="020F0502020204030204" pitchFamily="34" charset="0"/>
                <a:ea typeface="宋体" panose="02010600030101010101" pitchFamily="2" charset="-122"/>
                <a:cs typeface="Times New Roman" panose="02020603050405020304" pitchFamily="18" charset="0"/>
              </a:rPr>
              <a:t>Believers are saved by God’s hands. It is God’s hands that saved us.  No force or power is strong enough to take us away from the hands of God. No one can take us away from His hands anymore. The Kingdom of God in us has overcome the kingdom of the world. </a:t>
            </a:r>
          </a:p>
          <a:p>
            <a:endParaRPr lang="en-US" dirty="0"/>
          </a:p>
        </p:txBody>
      </p:sp>
    </p:spTree>
    <p:extLst>
      <p:ext uri="{BB962C8B-B14F-4D97-AF65-F5344CB8AC3E}">
        <p14:creationId xmlns:p14="http://schemas.microsoft.com/office/powerpoint/2010/main" val="397712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FCF4E-BDFB-4772-8AA0-D0D6F02851E4}"/>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28EF3511-CB9D-406A-A9BD-D793A00D12FF}"/>
              </a:ext>
            </a:extLst>
          </p:cNvPr>
          <p:cNvSpPr>
            <a:spLocks noGrp="1"/>
          </p:cNvSpPr>
          <p:nvPr>
            <p:ph idx="1"/>
          </p:nvPr>
        </p:nvSpPr>
        <p:spPr>
          <a:xfrm>
            <a:off x="257908" y="257908"/>
            <a:ext cx="11676184" cy="6260123"/>
          </a:xfrm>
        </p:spPr>
        <p:txBody>
          <a:bodyPr>
            <a:normAutofit fontScale="70000" lnSpcReduction="20000"/>
          </a:bodyPr>
          <a:lstStyle/>
          <a:p>
            <a:pPr marL="0" marR="0" indent="0" algn="ctr">
              <a:lnSpc>
                <a:spcPct val="115000"/>
              </a:lnSpc>
              <a:spcBef>
                <a:spcPts val="0"/>
              </a:spcBef>
              <a:spcAft>
                <a:spcPts val="1000"/>
              </a:spcAft>
              <a:buNone/>
            </a:pPr>
            <a:endParaRPr lang="en-US" sz="45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500" dirty="0">
                <a:latin typeface="Calibri" panose="020F0502020204030204" pitchFamily="34" charset="0"/>
                <a:ea typeface="宋体" panose="02010600030101010101" pitchFamily="2" charset="-122"/>
                <a:cs typeface="Times New Roman" panose="02020603050405020304" pitchFamily="18" charset="0"/>
              </a:rPr>
              <a:t>How can we know God hear and know us personally?</a:t>
            </a:r>
          </a:p>
          <a:p>
            <a:pPr marL="0" marR="0" indent="0" algn="ctr">
              <a:lnSpc>
                <a:spcPct val="115000"/>
              </a:lnSpc>
              <a:spcBef>
                <a:spcPts val="0"/>
              </a:spcBef>
              <a:spcAft>
                <a:spcPts val="1000"/>
              </a:spcAft>
              <a:buNone/>
            </a:pPr>
            <a:r>
              <a:rPr lang="en-US" sz="4500" b="1" dirty="0">
                <a:latin typeface="Calibri" panose="020F0502020204030204" pitchFamily="34" charset="0"/>
                <a:ea typeface="宋体" panose="02010600030101010101" pitchFamily="2" charset="-122"/>
                <a:cs typeface="Times New Roman" panose="02020603050405020304" pitchFamily="18" charset="0"/>
              </a:rPr>
              <a:t>John 10:27</a:t>
            </a:r>
            <a:endParaRPr lang="en-US" sz="45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500" dirty="0">
                <a:latin typeface="Calibri" panose="020F0502020204030204" pitchFamily="34" charset="0"/>
                <a:ea typeface="宋体" panose="02010600030101010101" pitchFamily="2" charset="-122"/>
                <a:cs typeface="Times New Roman" panose="02020603050405020304" pitchFamily="18" charset="0"/>
              </a:rPr>
              <a:t>My sheep listen to my voice; I know them, and they follow me.</a:t>
            </a:r>
          </a:p>
          <a:p>
            <a:pPr marL="0" marR="0" indent="0" algn="ctr">
              <a:lnSpc>
                <a:spcPct val="115000"/>
              </a:lnSpc>
              <a:spcBef>
                <a:spcPts val="0"/>
              </a:spcBef>
              <a:spcAft>
                <a:spcPts val="1000"/>
              </a:spcAft>
              <a:buNone/>
            </a:pPr>
            <a:r>
              <a:rPr lang="en-US" sz="4500" b="1" dirty="0">
                <a:latin typeface="Calibri" panose="020F0502020204030204" pitchFamily="34" charset="0"/>
                <a:ea typeface="宋体" panose="02010600030101010101" pitchFamily="2" charset="-122"/>
                <a:cs typeface="Times New Roman" panose="02020603050405020304" pitchFamily="18" charset="0"/>
              </a:rPr>
              <a:t>   Romans 8:16</a:t>
            </a:r>
            <a:endParaRPr lang="en-US" sz="45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500" dirty="0">
                <a:latin typeface="Calibri" panose="020F0502020204030204" pitchFamily="34" charset="0"/>
                <a:ea typeface="宋体" panose="02010600030101010101" pitchFamily="2" charset="-122"/>
                <a:cs typeface="Times New Roman" panose="02020603050405020304" pitchFamily="18" charset="0"/>
              </a:rPr>
              <a:t>The Spirit himself testifies with our spirit that we are God's children. The deepest knowledge we can have is in the spirit. Our knowledge of God in Christ is not only at the head level, but it is in the spirit level. So, that’s why there is a deep conviction that we know the truth. It is not against but beyond human reasoning and understanding. It is a knowledge in the spirit that we are indeed the children of God through Jesus Christ. </a:t>
            </a:r>
          </a:p>
          <a:p>
            <a:endParaRPr lang="en-US" dirty="0"/>
          </a:p>
        </p:txBody>
      </p:sp>
    </p:spTree>
    <p:extLst>
      <p:ext uri="{BB962C8B-B14F-4D97-AF65-F5344CB8AC3E}">
        <p14:creationId xmlns:p14="http://schemas.microsoft.com/office/powerpoint/2010/main" val="163113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C5622F-B818-410C-BB33-D152F87C6E81}"/>
              </a:ext>
            </a:extLst>
          </p:cNvPr>
          <p:cNvSpPr>
            <a:spLocks noGrp="1"/>
          </p:cNvSpPr>
          <p:nvPr>
            <p:ph idx="1"/>
          </p:nvPr>
        </p:nvSpPr>
        <p:spPr>
          <a:xfrm>
            <a:off x="684211" y="685800"/>
            <a:ext cx="11062311" cy="5621215"/>
          </a:xfrm>
        </p:spPr>
        <p:txBody>
          <a:bodyPr/>
          <a:lstStyle/>
          <a:p>
            <a:pPr marL="0" marR="0" indent="0" algn="ctr">
              <a:lnSpc>
                <a:spcPct val="115000"/>
              </a:lnSpc>
              <a:spcBef>
                <a:spcPts val="0"/>
              </a:spcBef>
              <a:spcAft>
                <a:spcPts val="1000"/>
              </a:spcAft>
              <a:buNone/>
            </a:pPr>
            <a:r>
              <a:rPr lang="en-US" sz="4800" b="1" dirty="0">
                <a:latin typeface="Calibri" panose="020F0502020204030204" pitchFamily="34" charset="0"/>
                <a:ea typeface="宋体" panose="02010600030101010101" pitchFamily="2" charset="-122"/>
                <a:cs typeface="Times New Roman" panose="02020603050405020304" pitchFamily="18" charset="0"/>
              </a:rPr>
              <a:t>5</a:t>
            </a:r>
            <a:r>
              <a:rPr lang="zh-CN" altLang="en-US" sz="4800" b="1" dirty="0">
                <a:latin typeface="Calibri" panose="020F0502020204030204" pitchFamily="34" charset="0"/>
                <a:ea typeface="宋体" panose="02010600030101010101" pitchFamily="2" charset="-122"/>
                <a:cs typeface="Times New Roman" panose="02020603050405020304" pitchFamily="18" charset="0"/>
              </a:rPr>
              <a:t>：</a:t>
            </a:r>
            <a:r>
              <a:rPr lang="en-US" sz="4800" b="1" dirty="0">
                <a:latin typeface="Calibri" panose="020F0502020204030204" pitchFamily="34" charset="0"/>
                <a:ea typeface="宋体" panose="02010600030101010101" pitchFamily="2" charset="-122"/>
                <a:cs typeface="Times New Roman" panose="02020603050405020304" pitchFamily="18" charset="0"/>
              </a:rPr>
              <a:t>13 </a:t>
            </a:r>
            <a:endParaRPr lang="en-US" sz="48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800" b="1" dirty="0">
                <a:latin typeface="Calibri" panose="020F0502020204030204" pitchFamily="34" charset="0"/>
                <a:ea typeface="宋体" panose="02010600030101010101" pitchFamily="2" charset="-122"/>
                <a:cs typeface="Times New Roman" panose="02020603050405020304" pitchFamily="18" charset="0"/>
              </a:rPr>
              <a:t>I write these things to you who believe in the name of the Son of God so that you may know that you have eternal life</a:t>
            </a:r>
            <a:endParaRPr lang="en-US" sz="4800" dirty="0">
              <a:latin typeface="Calibri" panose="020F0502020204030204" pitchFamily="34" charset="0"/>
              <a:ea typeface="宋体"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22408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0C3090-B46F-46FF-9358-6A21A05EEB02}"/>
              </a:ext>
            </a:extLst>
          </p:cNvPr>
          <p:cNvSpPr>
            <a:spLocks noGrp="1"/>
          </p:cNvSpPr>
          <p:nvPr>
            <p:ph idx="1"/>
          </p:nvPr>
        </p:nvSpPr>
        <p:spPr>
          <a:xfrm>
            <a:off x="398585" y="685800"/>
            <a:ext cx="11418277" cy="5691554"/>
          </a:xfrm>
        </p:spPr>
        <p:txBody>
          <a:bodyPr>
            <a:normAutofit/>
          </a:bodyPr>
          <a:lstStyle/>
          <a:p>
            <a:pPr marL="0" marR="0" indent="0" algn="ctr">
              <a:lnSpc>
                <a:spcPct val="115000"/>
              </a:lnSpc>
              <a:spcBef>
                <a:spcPts val="0"/>
              </a:spcBef>
              <a:spcAft>
                <a:spcPts val="1000"/>
              </a:spcAft>
              <a:buNone/>
            </a:pPr>
            <a:r>
              <a:rPr lang="en-US" sz="4400" b="1" dirty="0">
                <a:latin typeface="Calibri" panose="020F0502020204030204" pitchFamily="34" charset="0"/>
                <a:ea typeface="宋体" panose="02010600030101010101" pitchFamily="2" charset="-122"/>
                <a:cs typeface="Times New Roman" panose="02020603050405020304" pitchFamily="18" charset="0"/>
              </a:rPr>
              <a:t>Application:</a:t>
            </a:r>
            <a:endParaRPr lang="en-US" sz="44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400" b="1" dirty="0">
                <a:latin typeface="Calibri" panose="020F0502020204030204" pitchFamily="34" charset="0"/>
                <a:ea typeface="宋体" panose="02010600030101010101" pitchFamily="2" charset="-122"/>
                <a:cs typeface="Times New Roman" panose="02020603050405020304" pitchFamily="18" charset="0"/>
              </a:rPr>
              <a:t>Accept His salvation</a:t>
            </a:r>
            <a:endParaRPr lang="en-US" sz="44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400" dirty="0">
                <a:latin typeface="Calibri" panose="020F0502020204030204" pitchFamily="34" charset="0"/>
                <a:ea typeface="宋体" panose="02010600030101010101" pitchFamily="2" charset="-122"/>
                <a:cs typeface="Times New Roman" panose="02020603050405020304" pitchFamily="18" charset="0"/>
              </a:rPr>
              <a:t>If you have not yet received Jesus Christ as your Savior and Lord, and today, if you come to know for sure about your salvation, accept Him as your Savior and Lord.  Now is the time of salvation</a:t>
            </a:r>
            <a:r>
              <a:rPr lang="en-US" sz="3200" dirty="0">
                <a:latin typeface="Calibri" panose="020F0502020204030204" pitchFamily="34" charset="0"/>
                <a:ea typeface="宋体" panose="02010600030101010101" pitchFamily="2" charset="-122"/>
                <a:cs typeface="Times New Roman" panose="02020603050405020304" pitchFamily="18" charset="0"/>
              </a:rPr>
              <a:t>.</a:t>
            </a:r>
          </a:p>
          <a:p>
            <a:endParaRPr lang="en-US" dirty="0"/>
          </a:p>
        </p:txBody>
      </p:sp>
    </p:spTree>
    <p:extLst>
      <p:ext uri="{BB962C8B-B14F-4D97-AF65-F5344CB8AC3E}">
        <p14:creationId xmlns:p14="http://schemas.microsoft.com/office/powerpoint/2010/main" val="27670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1412ED-12F5-4498-88D4-C79B8EB191A8}"/>
              </a:ext>
            </a:extLst>
          </p:cNvPr>
          <p:cNvSpPr>
            <a:spLocks noGrp="1"/>
          </p:cNvSpPr>
          <p:nvPr>
            <p:ph idx="1"/>
          </p:nvPr>
        </p:nvSpPr>
        <p:spPr>
          <a:xfrm>
            <a:off x="576567" y="342900"/>
            <a:ext cx="11615433" cy="6172200"/>
          </a:xfrm>
        </p:spPr>
        <p:txBody>
          <a:bodyPr>
            <a:normAutofit fontScale="62500" lnSpcReduction="20000"/>
          </a:bodyPr>
          <a:lstStyle/>
          <a:p>
            <a:pPr marL="0" marR="0" indent="0" algn="ctr">
              <a:lnSpc>
                <a:spcPct val="115000"/>
              </a:lnSpc>
              <a:spcBef>
                <a:spcPts val="0"/>
              </a:spcBef>
              <a:spcAft>
                <a:spcPts val="1000"/>
              </a:spcAft>
              <a:buNone/>
            </a:pPr>
            <a:r>
              <a:rPr lang="en-US" sz="6600" b="1" dirty="0">
                <a:latin typeface="Calibri" panose="020F0502020204030204" pitchFamily="34" charset="0"/>
                <a:ea typeface="宋体" panose="02010600030101010101" pitchFamily="2" charset="-122"/>
                <a:cs typeface="Times New Roman" panose="02020603050405020304" pitchFamily="18" charset="0"/>
              </a:rPr>
              <a:t>A life of freedom</a:t>
            </a:r>
          </a:p>
          <a:p>
            <a:pPr marL="0" marR="0" indent="0" algn="ctr">
              <a:lnSpc>
                <a:spcPct val="115000"/>
              </a:lnSpc>
              <a:spcBef>
                <a:spcPts val="0"/>
              </a:spcBef>
              <a:spcAft>
                <a:spcPts val="1000"/>
              </a:spcAft>
              <a:buNone/>
            </a:pPr>
            <a:r>
              <a:rPr lang="en-US" sz="6600" dirty="0">
                <a:latin typeface="Calibri" panose="020F0502020204030204" pitchFamily="34" charset="0"/>
                <a:ea typeface="宋体" panose="02010600030101010101" pitchFamily="2" charset="-122"/>
                <a:cs typeface="Times New Roman" panose="02020603050405020304" pitchFamily="18" charset="0"/>
              </a:rPr>
              <a:t>Adam and Eve </a:t>
            </a:r>
          </a:p>
          <a:p>
            <a:pPr marL="0" marR="0" indent="0" algn="ctr">
              <a:lnSpc>
                <a:spcPct val="115000"/>
              </a:lnSpc>
              <a:spcBef>
                <a:spcPts val="0"/>
              </a:spcBef>
              <a:spcAft>
                <a:spcPts val="1000"/>
              </a:spcAft>
              <a:buNone/>
            </a:pPr>
            <a:r>
              <a:rPr lang="en-US" sz="6600" dirty="0">
                <a:latin typeface="Calibri" panose="020F0502020204030204" pitchFamily="34" charset="0"/>
                <a:ea typeface="宋体" panose="02010600030101010101" pitchFamily="2" charset="-122"/>
                <a:cs typeface="Times New Roman" panose="02020603050405020304" pitchFamily="18" charset="0"/>
              </a:rPr>
              <a:t>In Christ, we are set free</a:t>
            </a:r>
          </a:p>
          <a:p>
            <a:pPr marL="0" marR="0" indent="0" algn="ctr">
              <a:lnSpc>
                <a:spcPct val="115000"/>
              </a:lnSpc>
              <a:spcBef>
                <a:spcPts val="0"/>
              </a:spcBef>
              <a:spcAft>
                <a:spcPts val="1000"/>
              </a:spcAft>
              <a:buNone/>
            </a:pPr>
            <a:r>
              <a:rPr lang="en-US" sz="6600" b="1" dirty="0">
                <a:latin typeface="Calibri" panose="020F0502020204030204" pitchFamily="34" charset="0"/>
                <a:ea typeface="宋体" panose="02010600030101010101" pitchFamily="2" charset="-122"/>
                <a:cs typeface="Times New Roman" panose="02020603050405020304" pitchFamily="18" charset="0"/>
              </a:rPr>
              <a:t>A peaceful and joyful life</a:t>
            </a:r>
          </a:p>
          <a:p>
            <a:pPr marL="0" marR="0" indent="0" algn="ctr">
              <a:lnSpc>
                <a:spcPct val="115000"/>
              </a:lnSpc>
              <a:spcBef>
                <a:spcPts val="0"/>
              </a:spcBef>
              <a:spcAft>
                <a:spcPts val="1000"/>
              </a:spcAft>
              <a:buNone/>
            </a:pPr>
            <a:r>
              <a:rPr lang="en-US" sz="6600" dirty="0">
                <a:latin typeface="Calibri" panose="020F0502020204030204" pitchFamily="34" charset="0"/>
                <a:ea typeface="宋体" panose="02010600030101010101" pitchFamily="2" charset="-122"/>
                <a:cs typeface="Times New Roman" panose="02020603050405020304" pitchFamily="18" charset="0"/>
              </a:rPr>
              <a:t>50</a:t>
            </a:r>
            <a:r>
              <a:rPr lang="en-US" altLang="zh-CN" sz="6600" dirty="0">
                <a:latin typeface="Calibri" panose="020F0502020204030204" pitchFamily="34" charset="0"/>
                <a:ea typeface="宋体" panose="02010600030101010101" pitchFamily="2" charset="-122"/>
                <a:cs typeface="Times New Roman" panose="02020603050405020304" pitchFamily="18" charset="0"/>
              </a:rPr>
              <a:t>-50</a:t>
            </a:r>
            <a:endParaRPr lang="en-US" sz="66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6600" b="1" dirty="0">
                <a:latin typeface="Calibri" panose="020F0502020204030204" pitchFamily="34" charset="0"/>
                <a:ea typeface="宋体" panose="02010600030101010101" pitchFamily="2" charset="-122"/>
                <a:cs typeface="Times New Roman" panose="02020603050405020304" pitchFamily="18" charset="0"/>
              </a:rPr>
              <a:t>Shine your light by sharing your salvation</a:t>
            </a:r>
          </a:p>
          <a:p>
            <a:pPr marL="0" marR="0" indent="0" algn="ctr">
              <a:lnSpc>
                <a:spcPct val="115000"/>
              </a:lnSpc>
              <a:spcBef>
                <a:spcPts val="0"/>
              </a:spcBef>
              <a:spcAft>
                <a:spcPts val="1000"/>
              </a:spcAft>
              <a:buNone/>
            </a:pPr>
            <a:r>
              <a:rPr lang="en-US" altLang="zh-CN" sz="6600" dirty="0">
                <a:latin typeface="Calibri" panose="020F0502020204030204" pitchFamily="34" charset="0"/>
                <a:ea typeface="宋体" panose="02010600030101010101" pitchFamily="2" charset="-122"/>
                <a:cs typeface="Times New Roman" panose="02020603050405020304" pitchFamily="18" charset="0"/>
              </a:rPr>
              <a:t>A new clothes</a:t>
            </a:r>
          </a:p>
          <a:p>
            <a:pPr marL="0" marR="0" indent="0" algn="ctr">
              <a:lnSpc>
                <a:spcPct val="115000"/>
              </a:lnSpc>
              <a:spcBef>
                <a:spcPts val="0"/>
              </a:spcBef>
              <a:spcAft>
                <a:spcPts val="1000"/>
              </a:spcAft>
              <a:buNone/>
            </a:pPr>
            <a:r>
              <a:rPr lang="en-US" altLang="zh-CN" sz="6600" dirty="0">
                <a:latin typeface="Calibri" panose="020F0502020204030204" pitchFamily="34" charset="0"/>
                <a:ea typeface="宋体" panose="02010600030101010101" pitchFamily="2" charset="-122"/>
                <a:cs typeface="Times New Roman" panose="02020603050405020304" pitchFamily="18" charset="0"/>
              </a:rPr>
              <a:t>A pure life</a:t>
            </a:r>
            <a:endParaRPr lang="en-US" sz="6600" dirty="0">
              <a:latin typeface="Calibri" panose="020F0502020204030204" pitchFamily="34" charset="0"/>
              <a:ea typeface="宋体"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295721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E67FC1-7A7E-4200-894A-B50DC7C3764C}"/>
              </a:ext>
            </a:extLst>
          </p:cNvPr>
          <p:cNvSpPr>
            <a:spLocks noGrp="1"/>
          </p:cNvSpPr>
          <p:nvPr>
            <p:ph idx="1"/>
          </p:nvPr>
        </p:nvSpPr>
        <p:spPr>
          <a:xfrm>
            <a:off x="838200" y="1010653"/>
            <a:ext cx="10515600" cy="4748463"/>
          </a:xfrm>
        </p:spPr>
        <p:txBody>
          <a:bodyPr>
            <a:normAutofit fontScale="92500" lnSpcReduction="20000"/>
          </a:bodyPr>
          <a:lstStyle/>
          <a:p>
            <a:pPr marL="0" lvl="0" indent="0" algn="ctr">
              <a:buNone/>
            </a:pPr>
            <a:endParaRPr lang="en-US" b="1" dirty="0">
              <a:solidFill>
                <a:prstClr val="black"/>
              </a:solidFill>
            </a:endParaRPr>
          </a:p>
          <a:p>
            <a:pPr marL="0" lvl="0" indent="0" algn="ctr">
              <a:buNone/>
            </a:pPr>
            <a:r>
              <a:rPr lang="en-US" sz="4400" b="1" dirty="0">
                <a:solidFill>
                  <a:prstClr val="black"/>
                </a:solidFill>
              </a:rPr>
              <a:t>Where will you be after you die?</a:t>
            </a:r>
          </a:p>
          <a:p>
            <a:pPr marL="0" lvl="0" indent="0" algn="ctr">
              <a:buNone/>
            </a:pPr>
            <a:r>
              <a:rPr lang="en-US" sz="4400" b="1" dirty="0">
                <a:solidFill>
                  <a:prstClr val="black"/>
                </a:solidFill>
              </a:rPr>
              <a:t> </a:t>
            </a:r>
          </a:p>
          <a:p>
            <a:pPr marL="0" lvl="0" indent="0" algn="ctr">
              <a:buNone/>
            </a:pPr>
            <a:endParaRPr lang="en-US" b="1" dirty="0">
              <a:solidFill>
                <a:prstClr val="black"/>
              </a:solidFill>
            </a:endParaRPr>
          </a:p>
          <a:p>
            <a:pPr marL="0" marR="0" indent="0" algn="ctr">
              <a:lnSpc>
                <a:spcPct val="115000"/>
              </a:lnSpc>
              <a:spcBef>
                <a:spcPts val="0"/>
              </a:spcBef>
              <a:spcAft>
                <a:spcPts val="1000"/>
              </a:spcAft>
              <a:buNone/>
            </a:pPr>
            <a:r>
              <a:rPr lang="en-US" sz="2800" dirty="0">
                <a:latin typeface="Calibri" panose="020F0502020204030204" pitchFamily="34" charset="0"/>
                <a:ea typeface="宋体" panose="02010600030101010101" pitchFamily="2" charset="-122"/>
                <a:cs typeface="Times New Roman" panose="02020603050405020304" pitchFamily="18" charset="0"/>
              </a:rPr>
              <a:t>A </a:t>
            </a:r>
            <a:r>
              <a:rPr lang="en-US" altLang="zh-CN" sz="2800" dirty="0">
                <a:latin typeface="Calibri" panose="020F0502020204030204" pitchFamily="34" charset="0"/>
                <a:ea typeface="宋体" panose="02010600030101010101" pitchFamily="2" charset="-122"/>
                <a:cs typeface="Times New Roman" panose="02020603050405020304" pitchFamily="18" charset="0"/>
              </a:rPr>
              <a:t>Muslim Man</a:t>
            </a:r>
          </a:p>
          <a:p>
            <a:pPr marL="0" marR="0" indent="0" algn="ctr">
              <a:lnSpc>
                <a:spcPct val="115000"/>
              </a:lnSpc>
              <a:spcBef>
                <a:spcPts val="0"/>
              </a:spcBef>
              <a:spcAft>
                <a:spcPts val="1000"/>
              </a:spcAft>
              <a:buNone/>
            </a:pPr>
            <a:r>
              <a:rPr lang="en-US" altLang="zh-CN" sz="2800" dirty="0">
                <a:latin typeface="Calibri" panose="020F0502020204030204" pitchFamily="34" charset="0"/>
                <a:ea typeface="宋体" panose="02010600030101010101" pitchFamily="2" charset="-122"/>
                <a:cs typeface="Times New Roman" panose="02020603050405020304" pitchFamily="18" charset="0"/>
              </a:rPr>
              <a:t>Christians</a:t>
            </a:r>
            <a:endParaRPr lang="en-US" sz="28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2800" dirty="0">
                <a:latin typeface="Calibri" panose="020F0502020204030204" pitchFamily="34" charset="0"/>
                <a:ea typeface="宋体" panose="02010600030101010101" pitchFamily="2" charset="-122"/>
                <a:cs typeface="Times New Roman" panose="02020603050405020304" pitchFamily="18" charset="0"/>
              </a:rPr>
              <a:t>If we are not certain about our destiny in Heaven, can we be called saved? Can we even consider ourselves to be a true Christian? A true Christian knows that he or she is saved. He or she is sure of his or her salvation.</a:t>
            </a:r>
          </a:p>
          <a:p>
            <a:pPr marL="0" lvl="0" indent="0" algn="ctr">
              <a:buNone/>
            </a:pPr>
            <a:endParaRPr lang="en-US" dirty="0">
              <a:solidFill>
                <a:prstClr val="black"/>
              </a:solidFill>
            </a:endParaRPr>
          </a:p>
          <a:p>
            <a:endParaRPr lang="en-US" dirty="0"/>
          </a:p>
        </p:txBody>
      </p:sp>
    </p:spTree>
    <p:extLst>
      <p:ext uri="{BB962C8B-B14F-4D97-AF65-F5344CB8AC3E}">
        <p14:creationId xmlns:p14="http://schemas.microsoft.com/office/powerpoint/2010/main" val="384742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anim calcmode="lin" valueType="num">
                                      <p:cBhvr>
                                        <p:cTn id="2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FB782B-D237-4968-8F7D-1FA4244C06DC}"/>
              </a:ext>
            </a:extLst>
          </p:cNvPr>
          <p:cNvSpPr>
            <a:spLocks noGrp="1"/>
          </p:cNvSpPr>
          <p:nvPr>
            <p:ph idx="1"/>
          </p:nvPr>
        </p:nvSpPr>
        <p:spPr>
          <a:xfrm>
            <a:off x="838200" y="563520"/>
            <a:ext cx="10515600" cy="4351338"/>
          </a:xfrm>
        </p:spPr>
        <p:txBody>
          <a:bodyPr>
            <a:normAutofit/>
          </a:bodyPr>
          <a:lstStyle/>
          <a:p>
            <a:pPr marL="0" marR="0" indent="0" algn="ctr">
              <a:lnSpc>
                <a:spcPct val="115000"/>
              </a:lnSpc>
              <a:spcBef>
                <a:spcPts val="0"/>
              </a:spcBef>
              <a:spcAft>
                <a:spcPts val="1000"/>
              </a:spcAft>
              <a:buNone/>
            </a:pPr>
            <a:endParaRPr lang="en-US" sz="40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Jesus is the only way to Heaven</a:t>
            </a:r>
          </a:p>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I know only Jesus can let me die peacefully</a:t>
            </a:r>
          </a:p>
          <a:p>
            <a:pPr marL="0" marR="0" indent="0" algn="ctr">
              <a:lnSpc>
                <a:spcPct val="115000"/>
              </a:lnSpc>
              <a:spcBef>
                <a:spcPts val="0"/>
              </a:spcBef>
              <a:spcAft>
                <a:spcPts val="1000"/>
              </a:spcAft>
              <a:buNone/>
            </a:pPr>
            <a:r>
              <a:rPr lang="en-US" sz="4000" b="1" dirty="0">
                <a:latin typeface="Calibri" panose="020F0502020204030204" pitchFamily="34" charset="0"/>
                <a:ea typeface="宋体" panose="02010600030101010101" pitchFamily="2" charset="-122"/>
                <a:cs typeface="Times New Roman" panose="02020603050405020304" pitchFamily="18" charset="0"/>
              </a:rPr>
              <a:t>The power of the risen Christ can set me free from any bondage of sin</a:t>
            </a:r>
            <a:endParaRPr lang="en-US" sz="4000" dirty="0">
              <a:latin typeface="Calibri" panose="020F0502020204030204" pitchFamily="34" charset="0"/>
              <a:ea typeface="宋体"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339560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1C5F0-260C-45D8-A409-B3E2A2E5E84F}"/>
              </a:ext>
            </a:extLst>
          </p:cNvPr>
          <p:cNvSpPr>
            <a:spLocks noGrp="1"/>
          </p:cNvSpPr>
          <p:nvPr>
            <p:ph idx="1"/>
          </p:nvPr>
        </p:nvSpPr>
        <p:spPr>
          <a:xfrm>
            <a:off x="232611" y="670591"/>
            <a:ext cx="11726778" cy="5152691"/>
          </a:xfrm>
        </p:spPr>
        <p:txBody>
          <a:bodyPr>
            <a:normAutofit/>
          </a:bodyPr>
          <a:lstStyle/>
          <a:p>
            <a:pPr marL="0" indent="0" algn="ctr">
              <a:buNone/>
            </a:pPr>
            <a:endParaRPr lang="en-US" dirty="0"/>
          </a:p>
          <a:p>
            <a:pPr marL="0" indent="0" algn="ctr">
              <a:buNone/>
            </a:pPr>
            <a:endParaRPr lang="en-US" sz="3200" b="1" dirty="0"/>
          </a:p>
          <a:p>
            <a:pPr marL="0" indent="0" algn="ctr">
              <a:buNone/>
            </a:pPr>
            <a:r>
              <a:rPr lang="en-US" sz="3200" b="1" dirty="0"/>
              <a:t>The message of the whole Bible can be summed up in this:</a:t>
            </a:r>
          </a:p>
          <a:p>
            <a:pPr marL="0" indent="0" algn="ctr">
              <a:buNone/>
            </a:pPr>
            <a:r>
              <a:rPr lang="en-US" sz="3200" b="1" dirty="0"/>
              <a:t>5</a:t>
            </a:r>
            <a:r>
              <a:rPr lang="zh-CN" altLang="en-US" sz="3200" b="1" dirty="0"/>
              <a:t>：</a:t>
            </a:r>
            <a:r>
              <a:rPr lang="en-US" sz="3200" b="1" dirty="0"/>
              <a:t>11 </a:t>
            </a:r>
          </a:p>
          <a:p>
            <a:pPr marL="0" indent="0" algn="ctr">
              <a:buNone/>
            </a:pPr>
            <a:r>
              <a:rPr lang="en-US" sz="4000" b="1" dirty="0"/>
              <a:t>God has given us eternal life through His Son</a:t>
            </a:r>
            <a:r>
              <a:rPr lang="en-US" sz="4000" dirty="0"/>
              <a:t> </a:t>
            </a:r>
          </a:p>
          <a:p>
            <a:pPr marL="0" indent="0" algn="ctr">
              <a:buNone/>
            </a:pPr>
            <a:endParaRPr lang="en-US" dirty="0"/>
          </a:p>
          <a:p>
            <a:endParaRPr lang="en-US" dirty="0"/>
          </a:p>
        </p:txBody>
      </p:sp>
    </p:spTree>
    <p:extLst>
      <p:ext uri="{BB962C8B-B14F-4D97-AF65-F5344CB8AC3E}">
        <p14:creationId xmlns:p14="http://schemas.microsoft.com/office/powerpoint/2010/main" val="168048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77FDC-51FC-4A6F-8B3B-D744F28866EA}"/>
              </a:ext>
            </a:extLst>
          </p:cNvPr>
          <p:cNvSpPr>
            <a:spLocks noGrp="1"/>
          </p:cNvSpPr>
          <p:nvPr>
            <p:ph idx="1"/>
          </p:nvPr>
        </p:nvSpPr>
        <p:spPr>
          <a:xfrm>
            <a:off x="838200" y="352926"/>
            <a:ext cx="10515600" cy="6192253"/>
          </a:xfrm>
        </p:spPr>
        <p:txBody>
          <a:bodyPr>
            <a:normAutofit fontScale="92500" lnSpcReduction="10000"/>
          </a:bodyPr>
          <a:lstStyle/>
          <a:p>
            <a:pPr marL="0" marR="0" indent="0" algn="ctr">
              <a:lnSpc>
                <a:spcPct val="115000"/>
              </a:lnSpc>
              <a:spcBef>
                <a:spcPts val="0"/>
              </a:spcBef>
              <a:spcAft>
                <a:spcPts val="1000"/>
              </a:spcAft>
              <a:buNone/>
            </a:pPr>
            <a:endParaRPr lang="en-US" sz="32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altLang="zh-CN" sz="3500" b="1" dirty="0">
                <a:latin typeface="Calibri" panose="020F0502020204030204" pitchFamily="34" charset="0"/>
                <a:ea typeface="宋体" panose="02010600030101010101" pitchFamily="2" charset="-122"/>
                <a:cs typeface="Times New Roman" panose="02020603050405020304" pitchFamily="18" charset="0"/>
              </a:rPr>
              <a:t>Why should we believe Jesus? </a:t>
            </a:r>
          </a:p>
          <a:p>
            <a:pPr marL="0" indent="0" algn="ctr">
              <a:lnSpc>
                <a:spcPct val="115000"/>
              </a:lnSpc>
              <a:spcBef>
                <a:spcPts val="0"/>
              </a:spcBef>
              <a:spcAft>
                <a:spcPts val="1000"/>
              </a:spcAft>
              <a:buNone/>
            </a:pPr>
            <a:r>
              <a:rPr lang="en-US" sz="3000" b="1" dirty="0">
                <a:latin typeface="Calibri" panose="020F0502020204030204" pitchFamily="34" charset="0"/>
                <a:ea typeface="宋体" panose="02010600030101010101" pitchFamily="2" charset="-122"/>
                <a:cs typeface="Times New Roman" panose="02020603050405020304" pitchFamily="18" charset="0"/>
              </a:rPr>
              <a:t>5:9</a:t>
            </a:r>
          </a:p>
          <a:p>
            <a:pPr marL="0" indent="0" algn="ctr">
              <a:lnSpc>
                <a:spcPct val="115000"/>
              </a:lnSpc>
              <a:spcBef>
                <a:spcPts val="0"/>
              </a:spcBef>
              <a:spcAft>
                <a:spcPts val="1000"/>
              </a:spcAft>
              <a:buNone/>
            </a:pPr>
            <a:r>
              <a:rPr lang="en-US" sz="3000" b="1" dirty="0">
                <a:latin typeface="Calibri" panose="020F0502020204030204" pitchFamily="34" charset="0"/>
                <a:ea typeface="宋体" panose="02010600030101010101" pitchFamily="2" charset="-122"/>
                <a:cs typeface="Times New Roman" panose="02020603050405020304" pitchFamily="18" charset="0"/>
              </a:rPr>
              <a:t>We accept human testimony, but God’s testimony is greater because it is the testimony of God, which he has given about his Son. </a:t>
            </a:r>
          </a:p>
          <a:p>
            <a:pPr marL="0" marR="0" indent="0" algn="ctr">
              <a:lnSpc>
                <a:spcPct val="115000"/>
              </a:lnSpc>
              <a:spcBef>
                <a:spcPts val="0"/>
              </a:spcBef>
              <a:spcAft>
                <a:spcPts val="1000"/>
              </a:spcAft>
              <a:buNone/>
            </a:pPr>
            <a:r>
              <a:rPr lang="en-US" sz="2800" dirty="0">
                <a:latin typeface="Calibri" panose="020F0502020204030204" pitchFamily="34" charset="0"/>
                <a:ea typeface="宋体" panose="02010600030101010101" pitchFamily="2" charset="-122"/>
                <a:cs typeface="Times New Roman" panose="02020603050405020304" pitchFamily="18" charset="0"/>
              </a:rPr>
              <a:t>We normally conduct our daily life by what we hear to be true. We function on what we hear from our family and neighbors. We normally believe and act on what they informed us, unless we have a good reason not to believe them.  According to the law of Moses too, the testimony of two or three credible witnesses was deemed sufficient to establish a matter as factual in the court of justice. These are all human testimony that we accept in our daily lives. </a:t>
            </a:r>
          </a:p>
          <a:p>
            <a:endParaRPr lang="en-US" dirty="0"/>
          </a:p>
        </p:txBody>
      </p:sp>
    </p:spTree>
    <p:extLst>
      <p:ext uri="{BB962C8B-B14F-4D97-AF65-F5344CB8AC3E}">
        <p14:creationId xmlns:p14="http://schemas.microsoft.com/office/powerpoint/2010/main" val="10140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195260-A74C-427A-A699-5CD8C6D4AE4A}"/>
              </a:ext>
            </a:extLst>
          </p:cNvPr>
          <p:cNvSpPr>
            <a:spLocks noGrp="1"/>
          </p:cNvSpPr>
          <p:nvPr>
            <p:ph idx="1"/>
          </p:nvPr>
        </p:nvSpPr>
        <p:spPr>
          <a:xfrm>
            <a:off x="838200" y="959352"/>
            <a:ext cx="10515600" cy="5762290"/>
          </a:xfrm>
        </p:spPr>
        <p:txBody>
          <a:bodyPr>
            <a:normAutofit fontScale="92500" lnSpcReduction="20000"/>
          </a:bodyPr>
          <a:lstStyle/>
          <a:p>
            <a:pPr marL="0" marR="0" indent="0" algn="ctr">
              <a:lnSpc>
                <a:spcPct val="115000"/>
              </a:lnSpc>
              <a:spcBef>
                <a:spcPts val="0"/>
              </a:spcBef>
              <a:spcAft>
                <a:spcPts val="1000"/>
              </a:spcAft>
              <a:buNone/>
            </a:pPr>
            <a:r>
              <a:rPr lang="en-US" altLang="zh-CN" sz="3000" b="1" dirty="0">
                <a:latin typeface="Calibri" panose="020F0502020204030204" pitchFamily="34" charset="0"/>
                <a:ea typeface="宋体" panose="02010600030101010101" pitchFamily="2" charset="-122"/>
                <a:cs typeface="Times New Roman" panose="02020603050405020304" pitchFamily="18" charset="0"/>
              </a:rPr>
              <a:t> </a:t>
            </a:r>
            <a:r>
              <a:rPr lang="en-US" altLang="zh-CN" sz="3900" b="1" dirty="0">
                <a:latin typeface="Calibri" panose="020F0502020204030204" pitchFamily="34" charset="0"/>
                <a:ea typeface="宋体" panose="02010600030101010101" pitchFamily="2" charset="-122"/>
                <a:cs typeface="Times New Roman" panose="02020603050405020304" pitchFamily="18" charset="0"/>
              </a:rPr>
              <a:t>We should</a:t>
            </a:r>
            <a:r>
              <a:rPr lang="zh-CN" altLang="en-US" sz="3900" b="1" dirty="0">
                <a:latin typeface="Calibri" panose="020F0502020204030204" pitchFamily="34" charset="0"/>
                <a:ea typeface="宋体" panose="02010600030101010101" pitchFamily="2" charset="-122"/>
                <a:cs typeface="Times New Roman" panose="02020603050405020304" pitchFamily="18" charset="0"/>
              </a:rPr>
              <a:t> </a:t>
            </a:r>
            <a:r>
              <a:rPr lang="en-US" altLang="zh-CN" sz="3900" b="1" dirty="0">
                <a:latin typeface="Calibri" panose="020F0502020204030204" pitchFamily="34" charset="0"/>
                <a:ea typeface="宋体" panose="02010600030101010101" pitchFamily="2" charset="-122"/>
                <a:cs typeface="Times New Roman" panose="02020603050405020304" pitchFamily="18" charset="0"/>
              </a:rPr>
              <a:t>believe Jesus because He is sent by</a:t>
            </a:r>
            <a:r>
              <a:rPr lang="zh-CN" altLang="en-US" sz="3900" b="1" dirty="0">
                <a:latin typeface="Calibri" panose="020F0502020204030204" pitchFamily="34" charset="0"/>
                <a:ea typeface="宋体" panose="02010600030101010101" pitchFamily="2" charset="-122"/>
                <a:cs typeface="Times New Roman" panose="02020603050405020304" pitchFamily="18" charset="0"/>
              </a:rPr>
              <a:t> </a:t>
            </a:r>
            <a:r>
              <a:rPr lang="en-US" altLang="zh-CN" sz="3900" b="1" dirty="0">
                <a:latin typeface="Calibri" panose="020F0502020204030204" pitchFamily="34" charset="0"/>
                <a:ea typeface="宋体" panose="02010600030101010101" pitchFamily="2" charset="-122"/>
                <a:cs typeface="Times New Roman" panose="02020603050405020304" pitchFamily="18" charset="0"/>
              </a:rPr>
              <a:t>God</a:t>
            </a:r>
            <a:endParaRPr lang="en-US" sz="39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000" b="1" dirty="0">
                <a:latin typeface="Calibri" panose="020F0502020204030204" pitchFamily="34" charset="0"/>
                <a:ea typeface="宋体" panose="02010600030101010101" pitchFamily="2" charset="-122"/>
                <a:cs typeface="Times New Roman" panose="02020603050405020304" pitchFamily="18" charset="0"/>
              </a:rPr>
              <a:t>The three-fold testimony</a:t>
            </a:r>
            <a:r>
              <a:rPr lang="zh-CN" altLang="en-US" sz="3000" b="1" dirty="0">
                <a:latin typeface="Calibri" panose="020F0502020204030204" pitchFamily="34" charset="0"/>
                <a:ea typeface="宋体" panose="02010600030101010101" pitchFamily="2" charset="-122"/>
                <a:cs typeface="Times New Roman" panose="02020603050405020304" pitchFamily="18" charset="0"/>
              </a:rPr>
              <a:t>（</a:t>
            </a:r>
            <a:r>
              <a:rPr lang="en-US" sz="3000" b="1" dirty="0">
                <a:latin typeface="Calibri" panose="020F0502020204030204" pitchFamily="34" charset="0"/>
                <a:ea typeface="宋体" panose="02010600030101010101" pitchFamily="2" charset="-122"/>
                <a:cs typeface="Times New Roman" panose="02020603050405020304" pitchFamily="18" charset="0"/>
              </a:rPr>
              <a:t>witness</a:t>
            </a:r>
            <a:r>
              <a:rPr lang="zh-CN" altLang="en-US" sz="3000" b="1" dirty="0">
                <a:latin typeface="Calibri" panose="020F0502020204030204" pitchFamily="34" charset="0"/>
                <a:ea typeface="宋体" panose="02010600030101010101" pitchFamily="2" charset="-122"/>
                <a:cs typeface="Times New Roman" panose="02020603050405020304" pitchFamily="18" charset="0"/>
              </a:rPr>
              <a:t>）</a:t>
            </a:r>
            <a:r>
              <a:rPr lang="en-US" sz="3000" b="1" dirty="0">
                <a:latin typeface="Calibri" panose="020F0502020204030204" pitchFamily="34" charset="0"/>
                <a:ea typeface="宋体" panose="02010600030101010101" pitchFamily="2" charset="-122"/>
                <a:cs typeface="Times New Roman" panose="02020603050405020304" pitchFamily="18" charset="0"/>
              </a:rPr>
              <a:t>of God about Jesus:</a:t>
            </a:r>
          </a:p>
          <a:p>
            <a:pPr marL="0" marR="0" indent="0" algn="ctr">
              <a:lnSpc>
                <a:spcPct val="115000"/>
              </a:lnSpc>
              <a:spcBef>
                <a:spcPts val="0"/>
              </a:spcBef>
              <a:spcAft>
                <a:spcPts val="1000"/>
              </a:spcAft>
              <a:buNone/>
            </a:pPr>
            <a:r>
              <a:rPr lang="en-US" sz="3000" b="1" dirty="0">
                <a:latin typeface="Calibri" panose="020F0502020204030204" pitchFamily="34" charset="0"/>
                <a:ea typeface="宋体" panose="02010600030101010101" pitchFamily="2" charset="-122"/>
                <a:cs typeface="Times New Roman" panose="02020603050405020304" pitchFamily="18" charset="0"/>
              </a:rPr>
              <a:t>5:7-8</a:t>
            </a:r>
          </a:p>
          <a:p>
            <a:pPr marL="0" marR="0" indent="0" algn="ctr">
              <a:lnSpc>
                <a:spcPct val="115000"/>
              </a:lnSpc>
              <a:spcBef>
                <a:spcPts val="0"/>
              </a:spcBef>
              <a:spcAft>
                <a:spcPts val="1000"/>
              </a:spcAft>
              <a:buNone/>
            </a:pPr>
            <a:r>
              <a:rPr lang="en-US" sz="3000" b="1" dirty="0">
                <a:latin typeface="Calibri" panose="020F0502020204030204" pitchFamily="34" charset="0"/>
                <a:ea typeface="宋体" panose="02010600030101010101" pitchFamily="2" charset="-122"/>
                <a:cs typeface="Times New Roman" panose="02020603050405020304" pitchFamily="18" charset="0"/>
              </a:rPr>
              <a:t>For there are three that testify: the </a:t>
            </a:r>
            <a:r>
              <a:rPr lang="en-US" altLang="zh-CN" sz="3000" b="1" dirty="0">
                <a:latin typeface="Calibri" panose="020F0502020204030204" pitchFamily="34" charset="0"/>
                <a:ea typeface="宋体" panose="02010600030101010101" pitchFamily="2" charset="-122"/>
                <a:cs typeface="Times New Roman" panose="02020603050405020304" pitchFamily="18" charset="0"/>
              </a:rPr>
              <a:t>Sp</a:t>
            </a:r>
            <a:r>
              <a:rPr lang="en-US" sz="3000" b="1" dirty="0">
                <a:latin typeface="Calibri" panose="020F0502020204030204" pitchFamily="34" charset="0"/>
                <a:ea typeface="宋体" panose="02010600030101010101" pitchFamily="2" charset="-122"/>
                <a:cs typeface="Times New Roman" panose="02020603050405020304" pitchFamily="18" charset="0"/>
              </a:rPr>
              <a:t>irit, the water and the blood; and the three are in agreement</a:t>
            </a:r>
          </a:p>
          <a:p>
            <a:pPr marL="0" marR="0" indent="0" algn="ctr">
              <a:lnSpc>
                <a:spcPct val="115000"/>
              </a:lnSpc>
              <a:spcBef>
                <a:spcPts val="0"/>
              </a:spcBef>
              <a:spcAft>
                <a:spcPts val="1000"/>
              </a:spcAft>
              <a:buNone/>
            </a:pPr>
            <a:r>
              <a:rPr lang="en-US" sz="3000" dirty="0">
                <a:latin typeface="Calibri" panose="020F0502020204030204" pitchFamily="34" charset="0"/>
                <a:ea typeface="宋体" panose="02010600030101010101" pitchFamily="2" charset="-122"/>
                <a:cs typeface="Times New Roman" panose="02020603050405020304" pitchFamily="18" charset="0"/>
              </a:rPr>
              <a:t> The water refers to the baptism of Jesus by John the Baptist. The Spirit refers to the testimony of the Holy Spirit that Jesus is sent from God. The blood refers to the death of Jesus and the shedding of His blood to save us from sin.  </a:t>
            </a:r>
          </a:p>
          <a:p>
            <a:pPr marL="0" marR="0" algn="ctr">
              <a:lnSpc>
                <a:spcPct val="115000"/>
              </a:lnSpc>
              <a:spcBef>
                <a:spcPts val="0"/>
              </a:spcBef>
              <a:spcAft>
                <a:spcPts val="1000"/>
              </a:spcAft>
            </a:pPr>
            <a:r>
              <a:rPr lang="en-US" sz="3000" dirty="0">
                <a:latin typeface="Calibri" panose="020F0502020204030204" pitchFamily="34" charset="0"/>
                <a:ea typeface="宋体" panose="02010600030101010101" pitchFamily="2" charset="-122"/>
                <a:cs typeface="Times New Roman" panose="02020603050405020304" pitchFamily="18" charset="0"/>
              </a:rPr>
              <a:t>This three-fold witness from God Himself clearly shows us that Jesus is the son of God, the Messiah coming from God.</a:t>
            </a:r>
          </a:p>
          <a:p>
            <a:endParaRPr lang="en-US" dirty="0"/>
          </a:p>
        </p:txBody>
      </p:sp>
    </p:spTree>
    <p:extLst>
      <p:ext uri="{BB962C8B-B14F-4D97-AF65-F5344CB8AC3E}">
        <p14:creationId xmlns:p14="http://schemas.microsoft.com/office/powerpoint/2010/main" val="11026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B12D2E-14E7-4DC3-80CE-05042DA68CBF}"/>
              </a:ext>
            </a:extLst>
          </p:cNvPr>
          <p:cNvSpPr>
            <a:spLocks noGrp="1"/>
          </p:cNvSpPr>
          <p:nvPr>
            <p:ph idx="1"/>
          </p:nvPr>
        </p:nvSpPr>
        <p:spPr>
          <a:xfrm>
            <a:off x="838200" y="1253331"/>
            <a:ext cx="10515600" cy="4351338"/>
          </a:xfrm>
        </p:spPr>
        <p:txBody>
          <a:bodyPr>
            <a:normAutofit lnSpcReduction="10000"/>
          </a:bodyPr>
          <a:lstStyle/>
          <a:p>
            <a:pPr marL="0" marR="0" indent="0" algn="ctr">
              <a:lnSpc>
                <a:spcPct val="115000"/>
              </a:lnSpc>
              <a:spcBef>
                <a:spcPts val="0"/>
              </a:spcBef>
              <a:spcAft>
                <a:spcPts val="1000"/>
              </a:spcAft>
              <a:buNone/>
            </a:pPr>
            <a:r>
              <a:rPr lang="en-US" sz="3200" b="1" dirty="0">
                <a:latin typeface="Calibri" panose="020F0502020204030204" pitchFamily="34" charset="0"/>
                <a:ea typeface="宋体" panose="02010600030101010101" pitchFamily="2" charset="-122"/>
                <a:cs typeface="Times New Roman" panose="02020603050405020304" pitchFamily="18" charset="0"/>
              </a:rPr>
              <a:t>What is the purpose of God in sending Jesus?</a:t>
            </a:r>
            <a:endParaRPr lang="en-US" sz="32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200" b="1" dirty="0">
                <a:latin typeface="Calibri" panose="020F0502020204030204" pitchFamily="34" charset="0"/>
                <a:ea typeface="宋体" panose="02010600030101010101" pitchFamily="2" charset="-122"/>
                <a:cs typeface="Times New Roman" panose="02020603050405020304" pitchFamily="18" charset="0"/>
              </a:rPr>
              <a:t>5:11</a:t>
            </a:r>
            <a:endParaRPr lang="en-US" sz="3200"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3200" b="1" dirty="0">
                <a:latin typeface="Calibri" panose="020F0502020204030204" pitchFamily="34" charset="0"/>
                <a:ea typeface="宋体" panose="02010600030101010101" pitchFamily="2" charset="-122"/>
                <a:cs typeface="Times New Roman" panose="02020603050405020304" pitchFamily="18" charset="0"/>
              </a:rPr>
              <a:t>And this is the testimony: God has given us eternal life, and this life is in his Son. </a:t>
            </a:r>
            <a:br>
              <a:rPr lang="en-US" sz="3200" b="1" dirty="0">
                <a:latin typeface="Calibri" panose="020F0502020204030204" pitchFamily="34" charset="0"/>
                <a:ea typeface="宋体" panose="02010600030101010101" pitchFamily="2" charset="-122"/>
                <a:cs typeface="Times New Roman" panose="02020603050405020304" pitchFamily="18" charset="0"/>
              </a:rPr>
            </a:br>
            <a:endParaRPr lang="en-US" sz="32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altLang="zh-CN" sz="3200" dirty="0">
                <a:latin typeface="Calibri" panose="020F0502020204030204" pitchFamily="34" charset="0"/>
                <a:ea typeface="宋体" panose="02010600030101010101" pitchFamily="2" charset="-122"/>
                <a:cs typeface="Times New Roman" panose="02020603050405020304" pitchFamily="18" charset="0"/>
              </a:rPr>
              <a:t>The purpose of </a:t>
            </a:r>
            <a:r>
              <a:rPr lang="en-US" sz="3200" dirty="0">
                <a:latin typeface="Calibri" panose="020F0502020204030204" pitchFamily="34" charset="0"/>
                <a:ea typeface="宋体" panose="02010600030101010101" pitchFamily="2" charset="-122"/>
                <a:cs typeface="Times New Roman" panose="02020603050405020304" pitchFamily="18" charset="0"/>
              </a:rPr>
              <a:t>God </a:t>
            </a:r>
            <a:r>
              <a:rPr lang="en-US" altLang="zh-CN" sz="3200" dirty="0">
                <a:latin typeface="Calibri" panose="020F0502020204030204" pitchFamily="34" charset="0"/>
                <a:ea typeface="宋体" panose="02010600030101010101" pitchFamily="2" charset="-122"/>
                <a:cs typeface="Times New Roman" panose="02020603050405020304" pitchFamily="18" charset="0"/>
              </a:rPr>
              <a:t>in sending Jesus to us is through His son  we will have eternal life</a:t>
            </a:r>
            <a:endParaRPr lang="en-US" sz="3200" dirty="0">
              <a:latin typeface="Calibri" panose="020F0502020204030204" pitchFamily="34" charset="0"/>
              <a:ea typeface="宋体"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378832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663033-C658-4B6F-8765-9F65E8EF4EF0}"/>
              </a:ext>
            </a:extLst>
          </p:cNvPr>
          <p:cNvSpPr>
            <a:spLocks noGrp="1"/>
          </p:cNvSpPr>
          <p:nvPr>
            <p:ph idx="1"/>
          </p:nvPr>
        </p:nvSpPr>
        <p:spPr>
          <a:xfrm>
            <a:off x="838200" y="304800"/>
            <a:ext cx="10752438" cy="6219567"/>
          </a:xfrm>
        </p:spPr>
        <p:txBody>
          <a:bodyPr>
            <a:normAutofit fontScale="55000" lnSpcReduction="20000"/>
          </a:bodyPr>
          <a:lstStyle/>
          <a:p>
            <a:pPr marL="0" marR="0" indent="0" algn="ctr">
              <a:lnSpc>
                <a:spcPct val="115000"/>
              </a:lnSpc>
              <a:spcBef>
                <a:spcPts val="0"/>
              </a:spcBef>
              <a:spcAft>
                <a:spcPts val="1000"/>
              </a:spcAft>
              <a:buNone/>
            </a:pPr>
            <a:endParaRPr lang="en-US" sz="32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endParaRPr lang="en-US" sz="58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7300" b="1" dirty="0">
                <a:latin typeface="Calibri" panose="020F0502020204030204" pitchFamily="34" charset="0"/>
                <a:ea typeface="宋体" panose="02010600030101010101" pitchFamily="2" charset="-122"/>
                <a:cs typeface="Times New Roman" panose="02020603050405020304" pitchFamily="18" charset="0"/>
              </a:rPr>
              <a:t>How does Jesus save us from sin?</a:t>
            </a:r>
          </a:p>
          <a:p>
            <a:pPr marL="0" marR="0" indent="0" algn="ctr">
              <a:lnSpc>
                <a:spcPct val="115000"/>
              </a:lnSpc>
              <a:spcBef>
                <a:spcPts val="0"/>
              </a:spcBef>
              <a:spcAft>
                <a:spcPts val="1000"/>
              </a:spcAft>
              <a:buNone/>
            </a:pPr>
            <a:endParaRPr lang="en-US" sz="73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6500" b="1" dirty="0">
                <a:latin typeface="Calibri" panose="020F0502020204030204" pitchFamily="34" charset="0"/>
                <a:ea typeface="宋体" panose="02010600030101010101" pitchFamily="2" charset="-122"/>
                <a:cs typeface="Times New Roman" panose="02020603050405020304" pitchFamily="18" charset="0"/>
              </a:rPr>
              <a:t>We are enslaved by sin </a:t>
            </a:r>
          </a:p>
          <a:p>
            <a:pPr marL="0" marR="0" indent="0" algn="ctr">
              <a:lnSpc>
                <a:spcPct val="115000"/>
              </a:lnSpc>
              <a:spcBef>
                <a:spcPts val="0"/>
              </a:spcBef>
              <a:spcAft>
                <a:spcPts val="1000"/>
              </a:spcAft>
              <a:buNone/>
            </a:pPr>
            <a:endParaRPr lang="en-US" sz="65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6500" b="1" dirty="0">
                <a:latin typeface="Calibri" panose="020F0502020204030204" pitchFamily="34" charset="0"/>
                <a:ea typeface="宋体" panose="02010600030101010101" pitchFamily="2" charset="-122"/>
                <a:cs typeface="Times New Roman" panose="02020603050405020304" pitchFamily="18" charset="0"/>
              </a:rPr>
              <a:t>We are born sinner</a:t>
            </a:r>
          </a:p>
          <a:p>
            <a:pPr marL="0" marR="0" indent="0" algn="ctr">
              <a:lnSpc>
                <a:spcPct val="115000"/>
              </a:lnSpc>
              <a:spcBef>
                <a:spcPts val="0"/>
              </a:spcBef>
              <a:spcAft>
                <a:spcPts val="1000"/>
              </a:spcAft>
              <a:buNone/>
            </a:pPr>
            <a:endParaRPr lang="en-US" sz="6500" b="1" dirty="0">
              <a:latin typeface="Calibri" panose="020F0502020204030204" pitchFamily="34" charset="0"/>
              <a:ea typeface="宋体" panose="02010600030101010101" pitchFamily="2" charset="-122"/>
              <a:cs typeface="Times New Roman" panose="02020603050405020304" pitchFamily="18" charset="0"/>
            </a:endParaRPr>
          </a:p>
          <a:p>
            <a:pPr marL="0" marR="0" indent="0" algn="ctr">
              <a:lnSpc>
                <a:spcPct val="115000"/>
              </a:lnSpc>
              <a:spcBef>
                <a:spcPts val="0"/>
              </a:spcBef>
              <a:spcAft>
                <a:spcPts val="1000"/>
              </a:spcAft>
              <a:buNone/>
            </a:pPr>
            <a:r>
              <a:rPr lang="en-US" sz="6500" b="1" dirty="0">
                <a:latin typeface="Calibri" panose="020F0502020204030204" pitchFamily="34" charset="0"/>
                <a:ea typeface="宋体" panose="02010600030101010101" pitchFamily="2" charset="-122"/>
                <a:cs typeface="Times New Roman" panose="02020603050405020304" pitchFamily="18" charset="0"/>
              </a:rPr>
              <a:t>We </a:t>
            </a:r>
            <a:r>
              <a:rPr lang="en-US" altLang="zh-CN" sz="6500" b="1" dirty="0">
                <a:latin typeface="Calibri" panose="020F0502020204030204" pitchFamily="34" charset="0"/>
                <a:ea typeface="宋体" panose="02010600030101010101" pitchFamily="2" charset="-122"/>
                <a:cs typeface="Times New Roman" panose="02020603050405020304" pitchFamily="18" charset="0"/>
              </a:rPr>
              <a:t>do not need to teach children</a:t>
            </a:r>
            <a:r>
              <a:rPr lang="zh-CN" altLang="en-US" sz="6500" b="1" dirty="0">
                <a:latin typeface="Calibri" panose="020F0502020204030204" pitchFamily="34" charset="0"/>
                <a:ea typeface="宋体" panose="02010600030101010101" pitchFamily="2" charset="-122"/>
                <a:cs typeface="Times New Roman" panose="02020603050405020304" pitchFamily="18" charset="0"/>
              </a:rPr>
              <a:t> </a:t>
            </a:r>
            <a:r>
              <a:rPr lang="en-US" altLang="zh-CN" sz="6500" b="1" dirty="0">
                <a:latin typeface="Calibri" panose="020F0502020204030204" pitchFamily="34" charset="0"/>
                <a:ea typeface="宋体" panose="02010600030101010101" pitchFamily="2" charset="-122"/>
                <a:cs typeface="Times New Roman" panose="02020603050405020304" pitchFamily="18" charset="0"/>
              </a:rPr>
              <a:t>how</a:t>
            </a:r>
            <a:r>
              <a:rPr lang="zh-CN" altLang="en-US" sz="6500" b="1" dirty="0">
                <a:latin typeface="Calibri" panose="020F0502020204030204" pitchFamily="34" charset="0"/>
                <a:ea typeface="宋体" panose="02010600030101010101" pitchFamily="2" charset="-122"/>
                <a:cs typeface="Times New Roman" panose="02020603050405020304" pitchFamily="18" charset="0"/>
              </a:rPr>
              <a:t> </a:t>
            </a:r>
            <a:r>
              <a:rPr lang="en-US" altLang="zh-CN" sz="6500" b="1" dirty="0">
                <a:latin typeface="Calibri" panose="020F0502020204030204" pitchFamily="34" charset="0"/>
                <a:ea typeface="宋体" panose="02010600030101010101" pitchFamily="2" charset="-122"/>
                <a:cs typeface="Times New Roman" panose="02020603050405020304" pitchFamily="18" charset="0"/>
              </a:rPr>
              <a:t>to</a:t>
            </a:r>
            <a:r>
              <a:rPr lang="zh-CN" altLang="en-US" sz="6500" b="1" dirty="0">
                <a:latin typeface="Calibri" panose="020F0502020204030204" pitchFamily="34" charset="0"/>
                <a:ea typeface="宋体" panose="02010600030101010101" pitchFamily="2" charset="-122"/>
                <a:cs typeface="Times New Roman" panose="02020603050405020304" pitchFamily="18" charset="0"/>
              </a:rPr>
              <a:t> </a:t>
            </a:r>
            <a:r>
              <a:rPr lang="en-US" altLang="zh-CN" sz="6500" b="1" dirty="0">
                <a:latin typeface="Calibri" panose="020F0502020204030204" pitchFamily="34" charset="0"/>
                <a:ea typeface="宋体" panose="02010600030101010101" pitchFamily="2" charset="-122"/>
                <a:cs typeface="Times New Roman" panose="02020603050405020304" pitchFamily="18" charset="0"/>
              </a:rPr>
              <a:t>commit sin</a:t>
            </a:r>
            <a:endParaRPr lang="en-US" sz="6500" b="1" dirty="0">
              <a:latin typeface="Calibri" panose="020F0502020204030204" pitchFamily="34" charset="0"/>
              <a:ea typeface="宋体" panose="02010600030101010101" pitchFamily="2" charset="-122"/>
              <a:cs typeface="Times New Roman" panose="02020603050405020304" pitchFamily="18" charset="0"/>
            </a:endParaRPr>
          </a:p>
          <a:p>
            <a:endParaRPr lang="en-US" sz="4400" b="1" dirty="0">
              <a:latin typeface="Calibri" panose="020F0502020204030204" pitchFamily="34" charset="0"/>
              <a:ea typeface="宋体" panose="02010600030101010101" pitchFamily="2" charset="-122"/>
              <a:cs typeface="Times New Roman" panose="02020603050405020304" pitchFamily="18" charset="0"/>
            </a:endParaRPr>
          </a:p>
          <a:p>
            <a:endParaRPr lang="en-US" dirty="0"/>
          </a:p>
        </p:txBody>
      </p:sp>
    </p:spTree>
    <p:extLst>
      <p:ext uri="{BB962C8B-B14F-4D97-AF65-F5344CB8AC3E}">
        <p14:creationId xmlns:p14="http://schemas.microsoft.com/office/powerpoint/2010/main" val="172317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anim calcmode="lin" valueType="num">
                                      <p:cBhvr>
                                        <p:cTn id="1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 calcmode="lin" valueType="num">
                                      <p:cBhvr additive="base">
                                        <p:cTn id="2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 calcmode="lin" valueType="num">
                                      <p:cBhvr additive="base">
                                        <p:cTn id="2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353</TotalTime>
  <Words>2053</Words>
  <Application>Microsoft Office PowerPoint</Application>
  <PresentationFormat>Widescreen</PresentationFormat>
  <Paragraphs>133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Century Gothic</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brightstairs</dc:creator>
  <cp:lastModifiedBy>brightstairs</cp:lastModifiedBy>
  <cp:revision>45</cp:revision>
  <dcterms:created xsi:type="dcterms:W3CDTF">2019-11-16T09:23:09Z</dcterms:created>
  <dcterms:modified xsi:type="dcterms:W3CDTF">2019-11-17T01:30:04Z</dcterms:modified>
</cp:coreProperties>
</file>