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7"/>
  </p:normalViewPr>
  <p:slideViewPr>
    <p:cSldViewPr snapToGrid="0" snapToObjects="1">
      <p:cViewPr varScale="1">
        <p:scale>
          <a:sx n="85" d="100"/>
          <a:sy n="85" d="100"/>
        </p:scale>
        <p:origin x="1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9/14/19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9/14/19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Titus+1%3A5-9#fen-NIV-29898a" TargetMode="External"/><Relationship Id="rId3" Type="http://schemas.openxmlformats.org/officeDocument/2006/relationships/hyperlink" Target="https://www.biblegateway.com/passage/?search=Titus+1%3A5-9#fen-NIV-29899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1+Timothy+3:1-7#fen-NIV-29736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1Tim%203:8-1Tim%203:13#fen-NIV-29740a" TargetMode="External"/><Relationship Id="rId3" Type="http://schemas.openxmlformats.org/officeDocument/2006/relationships/hyperlink" Target="https://www.biblegateway.com/passage/?search=1Tim%203:8-1Tim%203:13#fen-NIV-29743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Commissioning new elders and deacons</a:t>
            </a:r>
            <a:endParaRPr lang="en-US" dirty="0"/>
          </a:p>
        </p:txBody>
      </p:sp>
      <p:sp>
        <p:nvSpPr>
          <p:cNvPr id="3" name="Subtitle 2"/>
          <p:cNvSpPr>
            <a:spLocks noGrp="1"/>
          </p:cNvSpPr>
          <p:nvPr>
            <p:ph type="subTitle" idx="1"/>
          </p:nvPr>
        </p:nvSpPr>
        <p:spPr/>
        <p:txBody>
          <a:bodyPr/>
          <a:lstStyle/>
          <a:p>
            <a:r>
              <a:rPr lang="en-US" dirty="0" smtClean="0"/>
              <a:t>                    Titus 1:5-9; 1 Timothy 3:1-7; 1 Timothy 3:8-13</a:t>
            </a:r>
            <a:endParaRPr lang="en-US" dirty="0"/>
          </a:p>
        </p:txBody>
      </p:sp>
    </p:spTree>
    <p:extLst>
      <p:ext uri="{BB962C8B-B14F-4D97-AF65-F5344CB8AC3E}">
        <p14:creationId xmlns:p14="http://schemas.microsoft.com/office/powerpoint/2010/main" val="121319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GICF – INTERNATIONAL, BIBLE BELIEVING FELLOWSHIP OF BELIEVERS</a:t>
            </a:r>
            <a:endParaRPr lang="en-US" dirty="0"/>
          </a:p>
        </p:txBody>
      </p:sp>
      <p:sp>
        <p:nvSpPr>
          <p:cNvPr id="3" name="Content Placeholder 2"/>
          <p:cNvSpPr>
            <a:spLocks noGrp="1"/>
          </p:cNvSpPr>
          <p:nvPr>
            <p:ph idx="1"/>
          </p:nvPr>
        </p:nvSpPr>
        <p:spPr/>
        <p:txBody>
          <a:bodyPr>
            <a:normAutofit lnSpcReduction="10000"/>
          </a:bodyPr>
          <a:lstStyle/>
          <a:p>
            <a:r>
              <a:rPr lang="en-US" dirty="0" smtClean="0"/>
              <a:t>BIBLE BELIEVING – BIBLE IS INSPIRED AND INERRANT AND TEHREFORE AUTHORITATIVE</a:t>
            </a:r>
          </a:p>
          <a:p>
            <a:r>
              <a:rPr lang="en-US" dirty="0" smtClean="0"/>
              <a:t>GOSPEL FOCUSED</a:t>
            </a:r>
          </a:p>
          <a:p>
            <a:r>
              <a:rPr lang="en-US" dirty="0" smtClean="0"/>
              <a:t>JUSTIFICATION BY FAITH ALONE IN CHRIST ALONE BY GRACE ALONE. </a:t>
            </a:r>
          </a:p>
          <a:p>
            <a:r>
              <a:rPr lang="en-US" dirty="0" smtClean="0"/>
              <a:t>ONE GOD – GOD THE FATHER; GOD THE SON; GOD THE HOLY SPIRIT</a:t>
            </a:r>
          </a:p>
          <a:p>
            <a:r>
              <a:rPr lang="en-US" dirty="0" smtClean="0"/>
              <a:t>MAJOR ON MAJORS; MINOR ON MINORS</a:t>
            </a:r>
          </a:p>
          <a:p>
            <a:r>
              <a:rPr lang="en-US" dirty="0" smtClean="0"/>
              <a:t>HOLY SPIRIT INDWELLS IN YOU WRITING GOD’S LAWS UPON OUR NEW HEARTS. SANCTIFICATION; HOLINESS; FRUOTFUL LIVES.</a:t>
            </a:r>
            <a:endParaRPr lang="en-US" dirty="0"/>
          </a:p>
        </p:txBody>
      </p:sp>
    </p:spTree>
    <p:extLst>
      <p:ext uri="{BB962C8B-B14F-4D97-AF65-F5344CB8AC3E}">
        <p14:creationId xmlns:p14="http://schemas.microsoft.com/office/powerpoint/2010/main" val="474854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RUPERTIUS MELDINIUS (LITTLE KNOWN 17</a:t>
            </a:r>
            <a:r>
              <a:rPr lang="en-US" baseline="30000" dirty="0" smtClean="0"/>
              <a:t>TH</a:t>
            </a:r>
            <a:r>
              <a:rPr lang="en-US" dirty="0" smtClean="0"/>
              <a:t> CENTURY PASTOR)</a:t>
            </a:r>
            <a:endParaRPr lang="en-US" dirty="0"/>
          </a:p>
        </p:txBody>
      </p:sp>
      <p:sp>
        <p:nvSpPr>
          <p:cNvPr id="3" name="Content Placeholder 2"/>
          <p:cNvSpPr>
            <a:spLocks noGrp="1"/>
          </p:cNvSpPr>
          <p:nvPr>
            <p:ph idx="1"/>
          </p:nvPr>
        </p:nvSpPr>
        <p:spPr/>
        <p:txBody>
          <a:bodyPr/>
          <a:lstStyle/>
          <a:p>
            <a:r>
              <a:rPr lang="en-US" dirty="0" smtClean="0"/>
              <a:t>‘IN ESSENTIALS UNITY, IN NON ESSENTIALS LIBERTY, IN ALL THINGS CHARITY”</a:t>
            </a:r>
          </a:p>
          <a:p>
            <a:r>
              <a:rPr lang="en-US" dirty="0" smtClean="0"/>
              <a:t>NO DOCTRINAL MINIMALISM. DOCTRINE IS NOT TO BE WATERED DOWN.</a:t>
            </a:r>
          </a:p>
          <a:p>
            <a:r>
              <a:rPr lang="en-US" dirty="0" smtClean="0"/>
              <a:t>“WHERE CHRIST IS TRULY PREACHED, THERE IS THE GOSPEL; AND WHERE THE GOSPEL IS TRULY BELIEVED, THERE IS THE CHURCH’.</a:t>
            </a:r>
            <a:endParaRPr lang="en-US" dirty="0"/>
          </a:p>
        </p:txBody>
      </p:sp>
    </p:spTree>
    <p:extLst>
      <p:ext uri="{BB962C8B-B14F-4D97-AF65-F5344CB8AC3E}">
        <p14:creationId xmlns:p14="http://schemas.microsoft.com/office/powerpoint/2010/main" val="197100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10:12</a:t>
            </a:r>
            <a:endParaRPr lang="en-US" dirty="0"/>
          </a:p>
        </p:txBody>
      </p:sp>
      <p:sp>
        <p:nvSpPr>
          <p:cNvPr id="3" name="Content Placeholder 2"/>
          <p:cNvSpPr>
            <a:spLocks noGrp="1"/>
          </p:cNvSpPr>
          <p:nvPr>
            <p:ph idx="1"/>
          </p:nvPr>
        </p:nvSpPr>
        <p:spPr/>
        <p:txBody>
          <a:bodyPr>
            <a:normAutofit fontScale="92500"/>
          </a:bodyPr>
          <a:lstStyle/>
          <a:p>
            <a:r>
              <a:rPr lang="en-US" dirty="0" smtClean="0"/>
              <a:t>FIRST, IT IS THE BELIEVER’S DUTY AND GREATEST JOY TO SERVE THE LORD WITH ALL HIS HEART, WITH ALL HIS SOUL.</a:t>
            </a:r>
          </a:p>
          <a:p>
            <a:r>
              <a:rPr lang="en-US" dirty="0" smtClean="0"/>
              <a:t>“In the morning</a:t>
            </a:r>
            <a:r>
              <a:rPr lang="is-IS" dirty="0" smtClean="0"/>
              <a:t>…... I have been before God, and have given myself, all that I am and have, to God, so that I am not, in any respect, my own. I can challenge no right in this understanding, this will, these affections, which are in me. Neither have I any right to this body, or any of its members, no right to this tongue, these hands, these feet; no right to these senses, these eyes, this smell, or this taste. I have given myself clear away and have not retianed anything, as my own. I gave myself to God in my baptism, and I have been this morning to Him, and told Him, that I gave myself wholly to Him”. (Jonathan Edwards Diary. Age 19)</a:t>
            </a:r>
            <a:endParaRPr lang="en-US" dirty="0"/>
          </a:p>
        </p:txBody>
      </p:sp>
    </p:spTree>
    <p:extLst>
      <p:ext uri="{BB962C8B-B14F-4D97-AF65-F5344CB8AC3E}">
        <p14:creationId xmlns:p14="http://schemas.microsoft.com/office/powerpoint/2010/main" val="187463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Point: Service from the heart</a:t>
            </a:r>
            <a:endParaRPr lang="en-US" dirty="0"/>
          </a:p>
        </p:txBody>
      </p:sp>
      <p:sp>
        <p:nvSpPr>
          <p:cNvPr id="3" name="Content Placeholder 2"/>
          <p:cNvSpPr>
            <a:spLocks noGrp="1"/>
          </p:cNvSpPr>
          <p:nvPr>
            <p:ph idx="1"/>
          </p:nvPr>
        </p:nvSpPr>
        <p:spPr/>
        <p:txBody>
          <a:bodyPr/>
          <a:lstStyle/>
          <a:p>
            <a:r>
              <a:rPr lang="en-US" dirty="0" smtClean="0"/>
              <a:t>‘Service is not only our duty that involves our all but that service to be true service must come from the heart.’ – Service can be performed but from not from the heart. It is therefore counterfeit or feigned.</a:t>
            </a:r>
          </a:p>
          <a:p>
            <a:r>
              <a:rPr lang="en-US" dirty="0" smtClean="0"/>
              <a:t>Service comes from new affections for Christ. </a:t>
            </a:r>
          </a:p>
          <a:p>
            <a:r>
              <a:rPr lang="en-US" dirty="0" smtClean="0"/>
              <a:t>Jonathan Edwards “God’s purpose for my life was that I have a passion for God’s glory and that I have a passion for my joy in that glory; and that these are one passion”. </a:t>
            </a:r>
            <a:endParaRPr lang="en-US" dirty="0"/>
          </a:p>
        </p:txBody>
      </p:sp>
    </p:spTree>
    <p:extLst>
      <p:ext uri="{BB962C8B-B14F-4D97-AF65-F5344CB8AC3E}">
        <p14:creationId xmlns:p14="http://schemas.microsoft.com/office/powerpoint/2010/main" val="89708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Point: serving the lord infers serving others. </a:t>
            </a:r>
            <a:endParaRPr lang="en-US" dirty="0"/>
          </a:p>
        </p:txBody>
      </p:sp>
      <p:sp>
        <p:nvSpPr>
          <p:cNvPr id="3" name="Content Placeholder 2"/>
          <p:cNvSpPr>
            <a:spLocks noGrp="1"/>
          </p:cNvSpPr>
          <p:nvPr>
            <p:ph idx="1"/>
          </p:nvPr>
        </p:nvSpPr>
        <p:spPr/>
        <p:txBody>
          <a:bodyPr/>
          <a:lstStyle/>
          <a:p>
            <a:r>
              <a:rPr lang="en-US" dirty="0" smtClean="0"/>
              <a:t>Hebrews 6:10 God is not unjust; he will not forget your work and the love you have shown Him as you have helped his people and continue to help them.</a:t>
            </a:r>
          </a:p>
          <a:p>
            <a:r>
              <a:rPr lang="en-US" dirty="0" smtClean="0"/>
              <a:t>Romans 12:9-13</a:t>
            </a:r>
            <a:r>
              <a:rPr lang="is-IS" dirty="0" smtClean="0"/>
              <a:t>…...... </a:t>
            </a:r>
            <a:r>
              <a:rPr lang="en-US" dirty="0" smtClean="0"/>
              <a:t>S</a:t>
            </a:r>
            <a:r>
              <a:rPr lang="is-IS" dirty="0" smtClean="0"/>
              <a:t>erve the Lord.</a:t>
            </a:r>
            <a:endParaRPr lang="en-US" dirty="0"/>
          </a:p>
        </p:txBody>
      </p:sp>
    </p:spTree>
    <p:extLst>
      <p:ext uri="{BB962C8B-B14F-4D97-AF65-F5344CB8AC3E}">
        <p14:creationId xmlns:p14="http://schemas.microsoft.com/office/powerpoint/2010/main" val="67697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and last point: serving the lord and his people is done in gracious humility</a:t>
            </a:r>
            <a:endParaRPr lang="en-US" dirty="0"/>
          </a:p>
        </p:txBody>
      </p:sp>
      <p:sp>
        <p:nvSpPr>
          <p:cNvPr id="3" name="Content Placeholder 2"/>
          <p:cNvSpPr>
            <a:spLocks noGrp="1"/>
          </p:cNvSpPr>
          <p:nvPr>
            <p:ph idx="1"/>
          </p:nvPr>
        </p:nvSpPr>
        <p:spPr/>
        <p:txBody>
          <a:bodyPr/>
          <a:lstStyle/>
          <a:p>
            <a:r>
              <a:rPr lang="en-US" dirty="0" smtClean="0"/>
              <a:t>Service is for God’s glory and for God’s kingdom not ours.</a:t>
            </a:r>
          </a:p>
          <a:p>
            <a:r>
              <a:rPr lang="en-US" dirty="0" smtClean="0"/>
              <a:t>I must decrease but Christ must increase. John the </a:t>
            </a:r>
            <a:r>
              <a:rPr lang="en-US" smtClean="0"/>
              <a:t>Baptist humility.</a:t>
            </a:r>
          </a:p>
        </p:txBody>
      </p:sp>
    </p:spTree>
    <p:extLst>
      <p:ext uri="{BB962C8B-B14F-4D97-AF65-F5344CB8AC3E}">
        <p14:creationId xmlns:p14="http://schemas.microsoft.com/office/powerpoint/2010/main" val="55087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1:5-9</a:t>
            </a:r>
            <a:endParaRPr lang="en-US" dirty="0"/>
          </a:p>
        </p:txBody>
      </p:sp>
      <p:sp>
        <p:nvSpPr>
          <p:cNvPr id="3" name="Content Placeholder 2"/>
          <p:cNvSpPr>
            <a:spLocks noGrp="1"/>
          </p:cNvSpPr>
          <p:nvPr>
            <p:ph idx="1"/>
          </p:nvPr>
        </p:nvSpPr>
        <p:spPr/>
        <p:txBody>
          <a:bodyPr/>
          <a:lstStyle/>
          <a:p>
            <a:pPr marL="0" lvl="0" indent="0">
              <a:lnSpc>
                <a:spcPct val="100000"/>
              </a:lnSpc>
              <a:spcBef>
                <a:spcPts val="0"/>
              </a:spcBef>
              <a:buClrTx/>
              <a:buSzTx/>
              <a:buNone/>
            </a:pPr>
            <a:r>
              <a:rPr lang="en-US" b="1" baseline="30000" dirty="0"/>
              <a:t>5 </a:t>
            </a:r>
            <a:r>
              <a:rPr lang="en-US" dirty="0"/>
              <a:t>The reason I left you in Crete was that you might put in order what was left unfinished and appoint</a:t>
            </a:r>
            <a:r>
              <a:rPr lang="en-US" baseline="30000" dirty="0"/>
              <a:t>[</a:t>
            </a:r>
            <a:r>
              <a:rPr lang="en-US" baseline="30000" dirty="0">
                <a:hlinkClick r:id="rId2" tooltip="See footnote a"/>
              </a:rPr>
              <a:t>a</a:t>
            </a:r>
            <a:r>
              <a:rPr lang="en-US" baseline="30000" dirty="0"/>
              <a:t>]</a:t>
            </a:r>
            <a:r>
              <a:rPr lang="en-US" dirty="0"/>
              <a:t> elders in every town, as I directed you. </a:t>
            </a:r>
            <a:r>
              <a:rPr lang="en-US" b="1" baseline="30000" dirty="0"/>
              <a:t>6 </a:t>
            </a:r>
            <a:r>
              <a:rPr lang="en-US" dirty="0"/>
              <a:t>An elder must be blameless, faithful to his wife, a man whose children believe</a:t>
            </a:r>
            <a:r>
              <a:rPr lang="en-US" baseline="30000" dirty="0"/>
              <a:t>[</a:t>
            </a:r>
            <a:r>
              <a:rPr lang="en-US" baseline="30000" dirty="0">
                <a:hlinkClick r:id="rId3" tooltip="See footnote b"/>
              </a:rPr>
              <a:t>b</a:t>
            </a:r>
            <a:r>
              <a:rPr lang="en-US" baseline="30000" dirty="0"/>
              <a:t>]</a:t>
            </a:r>
            <a:r>
              <a:rPr lang="en-US" dirty="0"/>
              <a:t> and are not open to the charge of being wild and disobedient. </a:t>
            </a:r>
            <a:r>
              <a:rPr lang="en-US" b="1" baseline="30000" dirty="0"/>
              <a:t>7 </a:t>
            </a:r>
            <a:r>
              <a:rPr lang="en-US" dirty="0"/>
              <a:t>Since an overseer manages God’s household, he must be blameless—not overbearing, not quick-tempered, not given to drunkenness, not violent, not pursuing dishonest gain. </a:t>
            </a:r>
            <a:r>
              <a:rPr lang="en-US" b="1" baseline="30000" dirty="0"/>
              <a:t>8 </a:t>
            </a:r>
            <a:r>
              <a:rPr lang="en-US" dirty="0"/>
              <a:t>Rather, he must be hospitable, one who loves what is good, who is self-controlled, upright, holy and disciplined. </a:t>
            </a:r>
            <a:r>
              <a:rPr lang="en-US" b="1" baseline="30000" dirty="0"/>
              <a:t>9 </a:t>
            </a:r>
            <a:r>
              <a:rPr lang="en-US" dirty="0"/>
              <a:t>He must hold firmly to the trustworthy message as it has been taught, so that he can encourage others by sound doctrine and refute those who oppose it.</a:t>
            </a:r>
            <a:endParaRPr lang="en-US" dirty="0"/>
          </a:p>
        </p:txBody>
      </p:sp>
    </p:spTree>
    <p:extLst>
      <p:ext uri="{BB962C8B-B14F-4D97-AF65-F5344CB8AC3E}">
        <p14:creationId xmlns:p14="http://schemas.microsoft.com/office/powerpoint/2010/main" val="181902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3:1-7</a:t>
            </a:r>
            <a:endParaRPr lang="en-US" dirty="0"/>
          </a:p>
        </p:txBody>
      </p:sp>
      <p:sp>
        <p:nvSpPr>
          <p:cNvPr id="3" name="Content Placeholder 2"/>
          <p:cNvSpPr>
            <a:spLocks noGrp="1"/>
          </p:cNvSpPr>
          <p:nvPr>
            <p:ph idx="1"/>
          </p:nvPr>
        </p:nvSpPr>
        <p:spPr/>
        <p:txBody>
          <a:bodyPr/>
          <a:lstStyle/>
          <a:p>
            <a:pPr marL="0" lvl="0" indent="0">
              <a:lnSpc>
                <a:spcPct val="100000"/>
              </a:lnSpc>
              <a:spcBef>
                <a:spcPts val="0"/>
              </a:spcBef>
              <a:buClrTx/>
              <a:buSzTx/>
              <a:buNone/>
            </a:pPr>
            <a:r>
              <a:rPr lang="en-US" b="1" dirty="0"/>
              <a:t>3 </a:t>
            </a:r>
            <a:r>
              <a:rPr lang="en-US" dirty="0"/>
              <a:t>Here is a trustworthy saying: Whoever aspires to be an overseer desires a noble task. </a:t>
            </a:r>
            <a:r>
              <a:rPr lang="en-US" b="1" baseline="30000" dirty="0"/>
              <a:t>2 </a:t>
            </a:r>
            <a:r>
              <a:rPr lang="en-US" dirty="0"/>
              <a:t>Now the overseer is to be above reproach, faithful to his wife, temperate, self-controlled, respectable, hospitable, able to teach, </a:t>
            </a:r>
            <a:r>
              <a:rPr lang="en-US" b="1" baseline="30000" dirty="0"/>
              <a:t>3 </a:t>
            </a:r>
            <a:r>
              <a:rPr lang="en-US" dirty="0"/>
              <a:t>not given to drunkenness, not violent but gentle, not quarrelsome, not a lover of money. </a:t>
            </a:r>
            <a:r>
              <a:rPr lang="en-US" b="1" baseline="30000" dirty="0"/>
              <a:t>4 </a:t>
            </a:r>
            <a:r>
              <a:rPr lang="en-US" dirty="0"/>
              <a:t>He must manage his own family well and see that his children obey him, and he must do so in a manner worthy of full</a:t>
            </a:r>
            <a:r>
              <a:rPr lang="en-US" baseline="30000" dirty="0"/>
              <a:t>[</a:t>
            </a:r>
            <a:r>
              <a:rPr lang="en-US" baseline="30000" dirty="0">
                <a:hlinkClick r:id="rId2" tooltip="See footnote a"/>
              </a:rPr>
              <a:t>a</a:t>
            </a:r>
            <a:r>
              <a:rPr lang="en-US" baseline="30000" dirty="0"/>
              <a:t>]</a:t>
            </a:r>
            <a:r>
              <a:rPr lang="en-US" dirty="0"/>
              <a:t> respect. </a:t>
            </a:r>
            <a:r>
              <a:rPr lang="en-US" b="1" baseline="30000" dirty="0"/>
              <a:t>5 </a:t>
            </a:r>
            <a:r>
              <a:rPr lang="en-US" dirty="0"/>
              <a:t>(If anyone does not know how to manage his own family, how can he take care of God’s church?) </a:t>
            </a:r>
            <a:r>
              <a:rPr lang="en-US" b="1" baseline="30000" dirty="0"/>
              <a:t>6 </a:t>
            </a:r>
            <a:r>
              <a:rPr lang="en-US" dirty="0"/>
              <a:t>He must not be a recent convert, or he may become conceited and fall under the same judgment as the devil. </a:t>
            </a:r>
            <a:r>
              <a:rPr lang="en-US" b="1" baseline="30000" dirty="0"/>
              <a:t>7 </a:t>
            </a:r>
            <a:r>
              <a:rPr lang="en-US" dirty="0"/>
              <a:t>He must also have a good reputation with outsiders, so that he will not fall into disgrace and into the devil’s trap.</a:t>
            </a:r>
            <a:endParaRPr lang="en-US" dirty="0"/>
          </a:p>
        </p:txBody>
      </p:sp>
    </p:spTree>
    <p:extLst>
      <p:ext uri="{BB962C8B-B14F-4D97-AF65-F5344CB8AC3E}">
        <p14:creationId xmlns:p14="http://schemas.microsoft.com/office/powerpoint/2010/main" val="143589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for deacons – </a:t>
            </a:r>
            <a:br>
              <a:rPr lang="en-US" dirty="0" smtClean="0"/>
            </a:br>
            <a:r>
              <a:rPr lang="en-US" dirty="0" smtClean="0"/>
              <a:t>1 timothy 3:8-13</a:t>
            </a:r>
            <a:endParaRPr lang="en-US" dirty="0"/>
          </a:p>
        </p:txBody>
      </p:sp>
      <p:sp>
        <p:nvSpPr>
          <p:cNvPr id="3" name="Content Placeholder 2"/>
          <p:cNvSpPr>
            <a:spLocks noGrp="1"/>
          </p:cNvSpPr>
          <p:nvPr>
            <p:ph idx="1"/>
          </p:nvPr>
        </p:nvSpPr>
        <p:spPr/>
        <p:txBody>
          <a:bodyPr>
            <a:normAutofit lnSpcReduction="10000"/>
          </a:bodyPr>
          <a:lstStyle/>
          <a:p>
            <a:r>
              <a:rPr lang="en-US" b="1" baseline="30000" dirty="0"/>
              <a:t>8 </a:t>
            </a:r>
            <a:r>
              <a:rPr lang="en-US" dirty="0"/>
              <a:t>In the same way, deacons</a:t>
            </a:r>
            <a:r>
              <a:rPr lang="en-US" baseline="30000" dirty="0"/>
              <a:t>[</a:t>
            </a:r>
            <a:r>
              <a:rPr lang="en-US" baseline="30000" dirty="0">
                <a:hlinkClick r:id="rId2" tooltip="See footnote a"/>
              </a:rPr>
              <a:t>a</a:t>
            </a:r>
            <a:r>
              <a:rPr lang="en-US" baseline="30000" dirty="0"/>
              <a:t>]</a:t>
            </a:r>
            <a:r>
              <a:rPr lang="en-US" dirty="0"/>
              <a:t> are to be worthy of respect, sincere, not indulging in much wine, and not pursuing dishonest gain. </a:t>
            </a:r>
            <a:r>
              <a:rPr lang="en-US" b="1" baseline="30000" dirty="0"/>
              <a:t>9 </a:t>
            </a:r>
            <a:r>
              <a:rPr lang="en-US" dirty="0"/>
              <a:t>They must keep hold of the deep truths of the faith with a clear conscience. </a:t>
            </a:r>
            <a:r>
              <a:rPr lang="en-US" b="1" baseline="30000" dirty="0"/>
              <a:t>10 </a:t>
            </a:r>
            <a:r>
              <a:rPr lang="en-US" dirty="0"/>
              <a:t>They must first be tested; and then if there is nothing against them, let them serve as deacons.</a:t>
            </a:r>
          </a:p>
          <a:p>
            <a:r>
              <a:rPr lang="en-US" b="1" baseline="30000" dirty="0"/>
              <a:t>11 </a:t>
            </a:r>
            <a:r>
              <a:rPr lang="en-US" dirty="0"/>
              <a:t>In the same way, the women</a:t>
            </a:r>
            <a:r>
              <a:rPr lang="en-US" baseline="30000" dirty="0"/>
              <a:t>[</a:t>
            </a:r>
            <a:r>
              <a:rPr lang="en-US" baseline="30000" dirty="0">
                <a:hlinkClick r:id="rId3" tooltip="See footnote b"/>
              </a:rPr>
              <a:t>b</a:t>
            </a:r>
            <a:r>
              <a:rPr lang="en-US" baseline="30000" dirty="0"/>
              <a:t>]</a:t>
            </a:r>
            <a:r>
              <a:rPr lang="en-US" dirty="0"/>
              <a:t> are to be worthy of respect, not malicious talkers but temperate and trustworthy in everything.</a:t>
            </a:r>
          </a:p>
          <a:p>
            <a:r>
              <a:rPr lang="en-US" b="1" baseline="30000" dirty="0"/>
              <a:t>12 </a:t>
            </a:r>
            <a:r>
              <a:rPr lang="en-US" dirty="0"/>
              <a:t>A deacon must be faithful to his wife and must manage his children and his household well. </a:t>
            </a:r>
            <a:r>
              <a:rPr lang="en-US" b="1" baseline="30000" dirty="0"/>
              <a:t>13 </a:t>
            </a:r>
            <a:r>
              <a:rPr lang="en-US" dirty="0"/>
              <a:t>Those who have served well gain an excellent standing and great assurance in their faith in Christ Jesus.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2140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Gicf</a:t>
            </a:r>
            <a:r>
              <a:rPr lang="en-US" dirty="0" smtClean="0"/>
              <a:t> : service in the fellowship</a:t>
            </a:r>
            <a:endParaRPr lang="en-US" dirty="0"/>
          </a:p>
        </p:txBody>
      </p:sp>
      <p:sp>
        <p:nvSpPr>
          <p:cNvPr id="3" name="Content Placeholder 2"/>
          <p:cNvSpPr>
            <a:spLocks noGrp="1"/>
          </p:cNvSpPr>
          <p:nvPr>
            <p:ph idx="1"/>
          </p:nvPr>
        </p:nvSpPr>
        <p:spPr/>
        <p:txBody>
          <a:bodyPr/>
          <a:lstStyle/>
          <a:p>
            <a:r>
              <a:rPr lang="en-US" dirty="0" smtClean="0"/>
              <a:t>GICF HISTORY</a:t>
            </a:r>
          </a:p>
          <a:p>
            <a:r>
              <a:rPr lang="en-US" dirty="0" smtClean="0"/>
              <a:t>GICF ORGANISATION</a:t>
            </a:r>
          </a:p>
          <a:p>
            <a:r>
              <a:rPr lang="en-US" dirty="0" smtClean="0"/>
              <a:t>GICF DOCTRINAL POSITION</a:t>
            </a:r>
          </a:p>
          <a:p>
            <a:r>
              <a:rPr lang="en-US" dirty="0" smtClean="0"/>
              <a:t>GICF OPPORTUNITIES FOR SERVICE</a:t>
            </a:r>
            <a:endParaRPr lang="en-US" dirty="0"/>
          </a:p>
        </p:txBody>
      </p:sp>
    </p:spTree>
    <p:extLst>
      <p:ext uri="{BB962C8B-B14F-4D97-AF65-F5344CB8AC3E}">
        <p14:creationId xmlns:p14="http://schemas.microsoft.com/office/powerpoint/2010/main" val="192559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GICF SERVICE SUNDAY</a:t>
            </a:r>
            <a:endParaRPr lang="en-US" dirty="0"/>
          </a:p>
        </p:txBody>
      </p:sp>
      <p:sp>
        <p:nvSpPr>
          <p:cNvPr id="3" name="Content Placeholder 2"/>
          <p:cNvSpPr>
            <a:spLocks noGrp="1"/>
          </p:cNvSpPr>
          <p:nvPr>
            <p:ph idx="1"/>
          </p:nvPr>
        </p:nvSpPr>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dirty="0" smtClean="0"/>
              <a:t>DEUTERONOMY </a:t>
            </a:r>
            <a:r>
              <a:rPr lang="en-US" sz="2400" b="1" i="1" dirty="0" smtClean="0"/>
              <a:t>10:12 </a:t>
            </a:r>
            <a:r>
              <a:rPr lang="en-US" sz="2400" dirty="0" smtClean="0"/>
              <a:t>AND NOW, ISRAEL, WHAT DOES THE LORD YOUR GOD REQUIRE OF YOU,BUT TO FEAR THE LORD YOUR GOD, TO WALK IN ALL HIS WAYS AND TO LOVE HIM, TO SERVE THE LORD YOUR GOD WITH ALL YOUR HEART AND WITH ALL YOUR SOUL.</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r>
              <a:rPr lang="en-US" sz="2400" b="1" dirty="0" smtClean="0"/>
              <a:t>ROMANS 12:9-13 </a:t>
            </a:r>
            <a:r>
              <a:rPr lang="en-US" sz="2400" dirty="0" smtClean="0"/>
              <a:t>LOVE MUST BE SINCERE. HATE WHAT IS EVIL; CLING TO WHAT IS GOOD. BE DEVOTED TO ONE ANOTHER IN LOVE. HONOUR ONE ANOTHER ABOVE YOURSELVES. NEBER BE LACKING IN ZEAL, BUT KEEP YOUR SPIRITUAL FERVOUR, </a:t>
            </a:r>
            <a:r>
              <a:rPr lang="en-US" sz="2400" b="1" i="1" u="sng" dirty="0" smtClean="0"/>
              <a:t>SERVING THE LORD</a:t>
            </a:r>
            <a:r>
              <a:rPr lang="en-US" sz="2400" dirty="0" smtClean="0"/>
              <a:t>. BE JOYFUL IN HOPE, PATIENT IN AFFLICTION, FAITHFUL IN PRAYER. SHARE WITH THE LORD’S PEOP,E WHO ARE IN NEED. PRACTICE HOSPITALITY.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023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TO SERVE THE LORD AT GICF</a:t>
            </a:r>
            <a:endParaRPr lang="en-US" dirty="0"/>
          </a:p>
        </p:txBody>
      </p:sp>
      <p:sp>
        <p:nvSpPr>
          <p:cNvPr id="3" name="Content Placeholder 2"/>
          <p:cNvSpPr>
            <a:spLocks noGrp="1"/>
          </p:cNvSpPr>
          <p:nvPr>
            <p:ph idx="1"/>
          </p:nvPr>
        </p:nvSpPr>
        <p:spPr/>
        <p:txBody>
          <a:bodyPr/>
          <a:lstStyle/>
          <a:p>
            <a:r>
              <a:rPr lang="en-US" dirty="0" smtClean="0"/>
              <a:t>GOD HAS SOMETHING FOR YOU TO DO HERE IN GUANGZHOU.</a:t>
            </a:r>
          </a:p>
          <a:p>
            <a:r>
              <a:rPr lang="en-US" dirty="0" smtClean="0"/>
              <a:t>GOD HAS GIVEN A TALENT OR TALENTS TO YOU FOR YOU TO SERVE GOD</a:t>
            </a:r>
          </a:p>
          <a:p>
            <a:r>
              <a:rPr lang="en-US" dirty="0" smtClean="0"/>
              <a:t>GICF AREAS OF SERVICE</a:t>
            </a:r>
          </a:p>
          <a:p>
            <a:pPr marL="457200" indent="-457200">
              <a:buFont typeface="+mj-lt"/>
              <a:buAutoNum type="arabicPeriod"/>
            </a:pPr>
            <a:r>
              <a:rPr lang="en-US" dirty="0" smtClean="0"/>
              <a:t> SUNDAY SCHOOL TEACHERS OR ASSISTANTS</a:t>
            </a:r>
          </a:p>
          <a:p>
            <a:pPr marL="457200" indent="-457200">
              <a:buFont typeface="+mj-lt"/>
              <a:buAutoNum type="arabicPeriod"/>
            </a:pPr>
            <a:r>
              <a:rPr lang="en-US" dirty="0" smtClean="0"/>
              <a:t>SMALL GROUP LEADERS OR HOSTS</a:t>
            </a:r>
          </a:p>
          <a:p>
            <a:pPr marL="457200" indent="-457200">
              <a:buFont typeface="+mj-lt"/>
              <a:buAutoNum type="arabicPeriod"/>
            </a:pPr>
            <a:r>
              <a:rPr lang="en-US" dirty="0" smtClean="0"/>
              <a:t>PREACHING AND TEACHING</a:t>
            </a:r>
          </a:p>
          <a:p>
            <a:pPr marL="457200" indent="-457200">
              <a:buFont typeface="+mj-lt"/>
              <a:buAutoNum type="arabicPeriod"/>
            </a:pPr>
            <a:r>
              <a:rPr lang="en-US" dirty="0" smtClean="0"/>
              <a:t>WORSHIP AS SINGING OR PLAYING INSTRUMENTS</a:t>
            </a:r>
          </a:p>
          <a:p>
            <a:pPr marL="457200" indent="-457200">
              <a:buFont typeface="+mj-lt"/>
              <a:buAutoNum type="arabicPeriod"/>
            </a:pPr>
            <a:endParaRPr lang="en-US" dirty="0"/>
          </a:p>
        </p:txBody>
      </p:sp>
    </p:spTree>
    <p:extLst>
      <p:ext uri="{BB962C8B-B14F-4D97-AF65-F5344CB8AC3E}">
        <p14:creationId xmlns:p14="http://schemas.microsoft.com/office/powerpoint/2010/main" val="153102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SERVICE AT GICF</a:t>
            </a:r>
            <a:endParaRPr lang="en-US" dirty="0"/>
          </a:p>
        </p:txBody>
      </p:sp>
      <p:sp>
        <p:nvSpPr>
          <p:cNvPr id="3" name="Content Placeholder 2"/>
          <p:cNvSpPr>
            <a:spLocks noGrp="1"/>
          </p:cNvSpPr>
          <p:nvPr>
            <p:ph idx="1"/>
          </p:nvPr>
        </p:nvSpPr>
        <p:spPr/>
        <p:txBody>
          <a:bodyPr/>
          <a:lstStyle/>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USHERING</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VISITING THE SICK; ELDERLY; CANCER PATIENTS</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PRAYER MINISTRY</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TECHNICIANS – SOUND’ SPEAKERS; COMPUTER</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LIBRARY</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FINANCE</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HOSPITALITY</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YOUNG ADULTS</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CREATIVE MORE</a:t>
            </a:r>
          </a:p>
          <a:p>
            <a:pPr marL="457200" marR="0" lvl="0" indent="-457200" defTabSz="914400" eaLnBrk="1" fontAlgn="auto" latinLnBrk="0" hangingPunct="1">
              <a:lnSpc>
                <a:spcPct val="100000"/>
              </a:lnSpc>
              <a:spcBef>
                <a:spcPts val="0"/>
              </a:spcBef>
              <a:spcAft>
                <a:spcPts val="0"/>
              </a:spcAft>
              <a:buClrTx/>
              <a:buSzTx/>
              <a:buFontTx/>
              <a:buAutoNum type="arabicPeriod" startAt="5"/>
              <a:tabLst/>
              <a:defRPr/>
            </a:pPr>
            <a:r>
              <a:rPr lang="en-US" dirty="0" smtClean="0"/>
              <a:t>AND MORE!!!!!!........... SIGN UP AT THE BACK AFTER THE SERVICE. </a:t>
            </a:r>
            <a:endParaRPr lang="en-US" dirty="0"/>
          </a:p>
        </p:txBody>
      </p:sp>
    </p:spTree>
    <p:extLst>
      <p:ext uri="{BB962C8B-B14F-4D97-AF65-F5344CB8AC3E}">
        <p14:creationId xmlns:p14="http://schemas.microsoft.com/office/powerpoint/2010/main" val="114288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GICF ORGANISATION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LICENSED INTERNATIONAL FELLOWSHIP. ONE OF MANY IN CHINA.</a:t>
            </a:r>
          </a:p>
          <a:p>
            <a:r>
              <a:rPr lang="en-US" dirty="0" smtClean="0"/>
              <a:t>SEPTEMBER 2019- ?????? ELDERS JASON; TROY; DARIUS; IAN</a:t>
            </a:r>
          </a:p>
          <a:p>
            <a:r>
              <a:rPr lang="en-US" dirty="0" smtClean="0"/>
              <a:t>2018/2019 ELDER JASON AND TROY</a:t>
            </a:r>
          </a:p>
          <a:p>
            <a:r>
              <a:rPr lang="en-US" dirty="0" smtClean="0"/>
              <a:t>2012-2018 PRESIDING ELDER JASON; GLENN; EDDIE</a:t>
            </a:r>
          </a:p>
          <a:p>
            <a:r>
              <a:rPr lang="en-US" dirty="0" smtClean="0"/>
              <a:t>2008-2011 ELDER ANDREW KELLY</a:t>
            </a:r>
          </a:p>
          <a:p>
            <a:r>
              <a:rPr lang="en-US" dirty="0" smtClean="0"/>
              <a:t>2007 SERVANT LEADER PAUL CONDRELL</a:t>
            </a:r>
          </a:p>
          <a:p>
            <a:r>
              <a:rPr lang="en-US" dirty="0" smtClean="0"/>
              <a:t>2005-2007 SERVANT LEADER ALFRED LEONG</a:t>
            </a:r>
          </a:p>
          <a:p>
            <a:r>
              <a:rPr lang="en-US" dirty="0" smtClean="0"/>
              <a:t>2001-2005 SERVANT LEADER ANDREW KELLY</a:t>
            </a:r>
            <a:endParaRPr lang="en-US" dirty="0"/>
          </a:p>
        </p:txBody>
      </p:sp>
    </p:spTree>
    <p:extLst>
      <p:ext uri="{BB962C8B-B14F-4D97-AF65-F5344CB8AC3E}">
        <p14:creationId xmlns:p14="http://schemas.microsoft.com/office/powerpoint/2010/main" val="12852261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63</TotalTime>
  <Words>830</Words>
  <Application>Microsoft Macintosh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Gill Sans MT</vt:lpstr>
      <vt:lpstr>Arial</vt:lpstr>
      <vt:lpstr>Gallery</vt:lpstr>
      <vt:lpstr>Commissioning new elders and deacons</vt:lpstr>
      <vt:lpstr>Titus 1:5-9</vt:lpstr>
      <vt:lpstr>1 timothy 3:1-7</vt:lpstr>
      <vt:lpstr>Qualifications for deacons –  1 timothy 3:8-13</vt:lpstr>
      <vt:lpstr>Gicf : service in the fellowship</vt:lpstr>
      <vt:lpstr>                       GICF SERVICE SUNDAY</vt:lpstr>
      <vt:lpstr>OPPORTUNITIES TO SERVE THE LORD AT GICF</vt:lpstr>
      <vt:lpstr>AREAS OF SERVICE AT GICF</vt:lpstr>
      <vt:lpstr>GICF ORGANISATION</vt:lpstr>
      <vt:lpstr>GICF – INTERNATIONAL, BIBLE BELIEVING FELLOWSHIP OF BELIEVERS</vt:lpstr>
      <vt:lpstr>RUPERTIUS MELDINIUS (LITTLE KNOWN 17TH CENTURY PASTOR)</vt:lpstr>
      <vt:lpstr>DEUTERONOMY 10:12</vt:lpstr>
      <vt:lpstr>2nd Point: Service from the heart</vt:lpstr>
      <vt:lpstr>3rd Point: serving the lord infers serving others. </vt:lpstr>
      <vt:lpstr>4th and last point: serving the lord and his people is done in gracious humility</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new elders and deacons</dc:title>
  <dc:creator>Troy Appleton</dc:creator>
  <cp:lastModifiedBy>Troy Appleton</cp:lastModifiedBy>
  <cp:revision>7</cp:revision>
  <dcterms:created xsi:type="dcterms:W3CDTF">2019-09-14T12:53:47Z</dcterms:created>
  <dcterms:modified xsi:type="dcterms:W3CDTF">2019-09-14T13:57:16Z</dcterms:modified>
</cp:coreProperties>
</file>