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91" r:id="rId13"/>
    <p:sldId id="267" r:id="rId14"/>
    <p:sldId id="268" r:id="rId15"/>
    <p:sldId id="269" r:id="rId16"/>
    <p:sldId id="292" r:id="rId17"/>
    <p:sldId id="270" r:id="rId18"/>
    <p:sldId id="288" r:id="rId19"/>
    <p:sldId id="272" r:id="rId20"/>
    <p:sldId id="273" r:id="rId21"/>
    <p:sldId id="274" r:id="rId22"/>
    <p:sldId id="275" r:id="rId23"/>
    <p:sldId id="276" r:id="rId24"/>
    <p:sldId id="293" r:id="rId25"/>
    <p:sldId id="277" r:id="rId26"/>
    <p:sldId id="278" r:id="rId27"/>
    <p:sldId id="279" r:id="rId28"/>
    <p:sldId id="286" r:id="rId29"/>
    <p:sldId id="280" r:id="rId30"/>
    <p:sldId id="287" r:id="rId31"/>
    <p:sldId id="281" r:id="rId32"/>
    <p:sldId id="282" r:id="rId33"/>
    <p:sldId id="283" r:id="rId34"/>
    <p:sldId id="284" r:id="rId35"/>
    <p:sldId id="285"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715"/>
  </p:normalViewPr>
  <p:slideViewPr>
    <p:cSldViewPr snapToGrid="0" snapToObjects="1">
      <p:cViewPr varScale="1">
        <p:scale>
          <a:sx n="67" d="100"/>
          <a:sy n="67" d="100"/>
        </p:scale>
        <p:origin x="11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4/14/2019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4/14/2019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iblegateway.com/passage/?search=Daniel+9:24-27&amp;version=NIV#fen-NIV-22016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biblehub.com/hebrew/7043.htm" TargetMode="External"/><Relationship Id="rId13" Type="http://schemas.openxmlformats.org/officeDocument/2006/relationships/hyperlink" Target="https://biblehub.com/hebrew/3513.htm" TargetMode="External"/><Relationship Id="rId18" Type="http://schemas.openxmlformats.org/officeDocument/2006/relationships/hyperlink" Target="https://biblehub.com/hebrew/1551.htm" TargetMode="External"/><Relationship Id="rId26" Type="http://schemas.openxmlformats.org/officeDocument/2006/relationships/hyperlink" Target="https://biblehub.com/greek/2268.htm" TargetMode="External"/><Relationship Id="rId3" Type="http://schemas.openxmlformats.org/officeDocument/2006/relationships/hyperlink" Target="https://biblehub.com/hebrew/3808.htm" TargetMode="External"/><Relationship Id="rId21" Type="http://schemas.openxmlformats.org/officeDocument/2006/relationships/hyperlink" Target="https://biblehub.com/greek/4137.htm" TargetMode="External"/><Relationship Id="rId7" Type="http://schemas.openxmlformats.org/officeDocument/2006/relationships/hyperlink" Target="https://biblehub.com/hebrew/7223.htm" TargetMode="External"/><Relationship Id="rId12" Type="http://schemas.openxmlformats.org/officeDocument/2006/relationships/hyperlink" Target="https://biblehub.com/hebrew/314.htm" TargetMode="External"/><Relationship Id="rId17" Type="http://schemas.openxmlformats.org/officeDocument/2006/relationships/hyperlink" Target="https://biblehub.com/hebrew/3383.htm" TargetMode="External"/><Relationship Id="rId25" Type="http://schemas.openxmlformats.org/officeDocument/2006/relationships/hyperlink" Target="https://biblehub.com/greek/4396.htm" TargetMode="External"/><Relationship Id="rId2" Type="http://schemas.openxmlformats.org/officeDocument/2006/relationships/hyperlink" Target="https://biblehub.com/hebrew/3588.htm" TargetMode="External"/><Relationship Id="rId16" Type="http://schemas.openxmlformats.org/officeDocument/2006/relationships/hyperlink" Target="https://biblehub.com/hebrew/5676.htm" TargetMode="External"/><Relationship Id="rId20" Type="http://schemas.openxmlformats.org/officeDocument/2006/relationships/hyperlink" Target="https://biblehub.com/greek/2443.htm" TargetMode="External"/><Relationship Id="rId1" Type="http://schemas.openxmlformats.org/officeDocument/2006/relationships/slideLayout" Target="../slideLayouts/slideLayout2.xml"/><Relationship Id="rId6" Type="http://schemas.openxmlformats.org/officeDocument/2006/relationships/hyperlink" Target="https://biblehub.com/hebrew/4164.htm" TargetMode="External"/><Relationship Id="rId11" Type="http://schemas.openxmlformats.org/officeDocument/2006/relationships/hyperlink" Target="https://biblehub.com/hebrew/5321.htm" TargetMode="External"/><Relationship Id="rId24" Type="http://schemas.openxmlformats.org/officeDocument/2006/relationships/hyperlink" Target="https://biblehub.com/greek/1223.htm" TargetMode="External"/><Relationship Id="rId5" Type="http://schemas.openxmlformats.org/officeDocument/2006/relationships/hyperlink" Target="https://biblehub.com/hebrew/834.htm" TargetMode="External"/><Relationship Id="rId15" Type="http://schemas.openxmlformats.org/officeDocument/2006/relationships/hyperlink" Target="https://biblehub.com/hebrew/3220.htm" TargetMode="External"/><Relationship Id="rId23" Type="http://schemas.openxmlformats.org/officeDocument/2006/relationships/hyperlink" Target="https://biblehub.com/greek/2046.htm" TargetMode="External"/><Relationship Id="rId10" Type="http://schemas.openxmlformats.org/officeDocument/2006/relationships/hyperlink" Target="https://biblehub.com/hebrew/2074.htm" TargetMode="External"/><Relationship Id="rId19" Type="http://schemas.openxmlformats.org/officeDocument/2006/relationships/hyperlink" Target="https://biblehub.com/hebrew/1471.htm" TargetMode="External"/><Relationship Id="rId4" Type="http://schemas.openxmlformats.org/officeDocument/2006/relationships/hyperlink" Target="https://biblehub.com/hebrew/4155.htm" TargetMode="External"/><Relationship Id="rId9" Type="http://schemas.openxmlformats.org/officeDocument/2006/relationships/hyperlink" Target="https://biblehub.com/hebrew/776.htm" TargetMode="External"/><Relationship Id="rId14" Type="http://schemas.openxmlformats.org/officeDocument/2006/relationships/hyperlink" Target="https://biblehub.com/hebrew/1870.htm" TargetMode="External"/><Relationship Id="rId22" Type="http://schemas.openxmlformats.org/officeDocument/2006/relationships/hyperlink" Target="https://biblehub.com/greek/3588.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CASE FOR      CHRIST</a:t>
            </a:r>
            <a:endParaRPr lang="en-US" dirty="0"/>
          </a:p>
        </p:txBody>
      </p:sp>
      <p:sp>
        <p:nvSpPr>
          <p:cNvPr id="3" name="Subtitle 2"/>
          <p:cNvSpPr>
            <a:spLocks noGrp="1"/>
          </p:cNvSpPr>
          <p:nvPr>
            <p:ph type="subTitle" idx="1"/>
          </p:nvPr>
        </p:nvSpPr>
        <p:spPr/>
        <p:txBody>
          <a:bodyPr/>
          <a:lstStyle/>
          <a:p>
            <a:r>
              <a:rPr lang="en-US" dirty="0" smtClean="0"/>
              <a:t>1 CORINTHIANS 15: 16-19</a:t>
            </a:r>
            <a:endParaRPr lang="en-US" dirty="0"/>
          </a:p>
        </p:txBody>
      </p:sp>
    </p:spTree>
    <p:extLst>
      <p:ext uri="{BB962C8B-B14F-4D97-AF65-F5344CB8AC3E}">
        <p14:creationId xmlns:p14="http://schemas.microsoft.com/office/powerpoint/2010/main" val="1503925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PROPHECY FULFILLED</a:t>
            </a:r>
            <a:endParaRPr lang="en-US" dirty="0"/>
          </a:p>
        </p:txBody>
      </p:sp>
      <p:sp>
        <p:nvSpPr>
          <p:cNvPr id="3" name="Content Placeholder 2"/>
          <p:cNvSpPr>
            <a:spLocks noGrp="1"/>
          </p:cNvSpPr>
          <p:nvPr>
            <p:ph idx="1"/>
          </p:nvPr>
        </p:nvSpPr>
        <p:spPr>
          <a:xfrm>
            <a:off x="1451579" y="2015732"/>
            <a:ext cx="9603275" cy="3913581"/>
          </a:xfrm>
        </p:spPr>
        <p:txBody>
          <a:bodyPr>
            <a:normAutofit fontScale="92500" lnSpcReduction="10000"/>
          </a:bodyPr>
          <a:lstStyle/>
          <a:p>
            <a:pPr marL="0" lvl="0" indent="0">
              <a:lnSpc>
                <a:spcPct val="100000"/>
              </a:lnSpc>
              <a:spcBef>
                <a:spcPts val="0"/>
              </a:spcBef>
              <a:buClrTx/>
              <a:buSzTx/>
              <a:buNone/>
            </a:pPr>
            <a:r>
              <a:rPr lang="en-US" sz="2600" dirty="0" smtClean="0"/>
              <a:t>ZECHARIAH 9:1 </a:t>
            </a:r>
            <a:r>
              <a:rPr lang="en-US" sz="2600" dirty="0"/>
              <a:t>Rejoice greatly, Daughter </a:t>
            </a:r>
            <a:r>
              <a:rPr lang="en-US" sz="2600" dirty="0" smtClean="0"/>
              <a:t>Zion! Shout</a:t>
            </a:r>
            <a:r>
              <a:rPr lang="en-US" sz="2600" dirty="0"/>
              <a:t>, Daughter Jerusalem!</a:t>
            </a:r>
            <a:br>
              <a:rPr lang="en-US" sz="2600" dirty="0"/>
            </a:br>
            <a:r>
              <a:rPr lang="en-US" sz="2600" dirty="0"/>
              <a:t>See, your king comes to </a:t>
            </a:r>
            <a:r>
              <a:rPr lang="en-US" sz="2600" dirty="0" smtClean="0"/>
              <a:t>you, righteous </a:t>
            </a:r>
            <a:r>
              <a:rPr lang="en-US" sz="2600" dirty="0"/>
              <a:t>and victorious,</a:t>
            </a:r>
            <a:br>
              <a:rPr lang="en-US" sz="2600" dirty="0"/>
            </a:br>
            <a:r>
              <a:rPr lang="en-US" sz="2600" dirty="0"/>
              <a:t>lowly and riding on a </a:t>
            </a:r>
            <a:r>
              <a:rPr lang="en-US" sz="2600" dirty="0" smtClean="0"/>
              <a:t>donkey, on </a:t>
            </a:r>
            <a:r>
              <a:rPr lang="en-US" sz="2600" dirty="0"/>
              <a:t>a colt, the foal of a </a:t>
            </a:r>
            <a:r>
              <a:rPr lang="en-US" sz="2600" dirty="0" smtClean="0"/>
              <a:t>donkey.</a:t>
            </a:r>
          </a:p>
          <a:p>
            <a:pPr marL="0" lvl="0" indent="0">
              <a:lnSpc>
                <a:spcPct val="100000"/>
              </a:lnSpc>
              <a:spcBef>
                <a:spcPts val="0"/>
              </a:spcBef>
              <a:buClrTx/>
              <a:buSzTx/>
              <a:buNone/>
            </a:pPr>
            <a:endParaRPr lang="en-US" sz="2600" dirty="0"/>
          </a:p>
          <a:p>
            <a:pPr marL="0" lvl="0" indent="0">
              <a:lnSpc>
                <a:spcPct val="100000"/>
              </a:lnSpc>
              <a:spcBef>
                <a:spcPts val="0"/>
              </a:spcBef>
              <a:buClrTx/>
              <a:buSzTx/>
              <a:buNone/>
            </a:pPr>
            <a:r>
              <a:rPr lang="en-US" sz="2600" dirty="0" smtClean="0"/>
              <a:t>MATHHEW 21:6 </a:t>
            </a:r>
            <a:r>
              <a:rPr lang="en-US" sz="2600" b="1" baseline="30000" dirty="0"/>
              <a:t>7 </a:t>
            </a:r>
            <a:r>
              <a:rPr lang="en-US" sz="2600" dirty="0"/>
              <a:t>They brought the donkey and the colt and placed their cloaks on them for Jesus to sit on. </a:t>
            </a:r>
            <a:r>
              <a:rPr lang="en-US" sz="2600" b="1" baseline="30000" dirty="0"/>
              <a:t>8 </a:t>
            </a:r>
            <a:r>
              <a:rPr lang="en-US" sz="2600" dirty="0"/>
              <a:t>A very large crowd spread their cloaks on the road, while others cut branches from the trees and spread them on the road. </a:t>
            </a:r>
            <a:r>
              <a:rPr lang="en-US" sz="2600" b="1" baseline="30000" dirty="0"/>
              <a:t>9 </a:t>
            </a:r>
            <a:r>
              <a:rPr lang="en-US" sz="2600" dirty="0"/>
              <a:t>The crowds that went ahead of him and those that followed </a:t>
            </a:r>
            <a:r>
              <a:rPr lang="en-US" sz="2600" dirty="0" err="1"/>
              <a:t>shouted</a:t>
            </a:r>
            <a:r>
              <a:rPr lang="en-US" sz="2600" dirty="0" err="1" smtClean="0"/>
              <a:t>,“Hosanna</a:t>
            </a:r>
            <a:r>
              <a:rPr lang="en-US" sz="2600" dirty="0"/>
              <a:t> to the Son of David</a:t>
            </a:r>
            <a:r>
              <a:rPr lang="en-US" sz="2600" dirty="0" smtClean="0"/>
              <a:t>!”</a:t>
            </a:r>
            <a:r>
              <a:rPr lang="en-US" dirty="0"/>
              <a:t/>
            </a:r>
            <a:br>
              <a:rPr lang="en-US" dirty="0"/>
            </a:br>
            <a:endParaRPr lang="en-US" dirty="0"/>
          </a:p>
          <a:p>
            <a:pPr marL="0" lvl="0" indent="0">
              <a:lnSpc>
                <a:spcPct val="100000"/>
              </a:lnSpc>
              <a:spcBef>
                <a:spcPts val="0"/>
              </a:spcBef>
              <a:buClrTx/>
              <a:buSzTx/>
              <a:buNone/>
            </a:pPr>
            <a:endParaRPr lang="en-US" dirty="0"/>
          </a:p>
        </p:txBody>
      </p:sp>
    </p:spTree>
    <p:extLst>
      <p:ext uri="{BB962C8B-B14F-4D97-AF65-F5344CB8AC3E}">
        <p14:creationId xmlns:p14="http://schemas.microsoft.com/office/powerpoint/2010/main" val="128179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PROPHECY FULFILLED</a:t>
            </a:r>
            <a:endParaRPr lang="en-US" dirty="0"/>
          </a:p>
        </p:txBody>
      </p:sp>
      <p:sp>
        <p:nvSpPr>
          <p:cNvPr id="3" name="Content Placeholder 2"/>
          <p:cNvSpPr>
            <a:spLocks noGrp="1"/>
          </p:cNvSpPr>
          <p:nvPr>
            <p:ph idx="1"/>
          </p:nvPr>
        </p:nvSpPr>
        <p:spPr>
          <a:xfrm>
            <a:off x="1451579" y="2015732"/>
            <a:ext cx="9603275" cy="3784993"/>
          </a:xfrm>
        </p:spPr>
        <p:txBody>
          <a:bodyPr>
            <a:normAutofit/>
          </a:bodyPr>
          <a:lstStyle/>
          <a:p>
            <a:r>
              <a:rPr lang="en-US" sz="2200" dirty="0" smtClean="0"/>
              <a:t>ZECHARIAH 11:12-13 </a:t>
            </a:r>
            <a:r>
              <a:rPr lang="en-US" sz="2200" b="1" baseline="30000" dirty="0"/>
              <a:t> </a:t>
            </a:r>
            <a:r>
              <a:rPr lang="en-US" sz="2200" dirty="0"/>
              <a:t>I told them, “If you think it best, give me my pay; but if not, keep it.” So they paid me </a:t>
            </a:r>
            <a:r>
              <a:rPr lang="en-US" sz="2200" b="1" i="1" u="sng" dirty="0"/>
              <a:t>thirty pieces of </a:t>
            </a:r>
            <a:r>
              <a:rPr lang="en-US" sz="2200" b="1" i="1" u="sng" dirty="0" smtClean="0"/>
              <a:t>silver</a:t>
            </a:r>
            <a:r>
              <a:rPr lang="en-US" sz="2200" dirty="0" smtClean="0"/>
              <a:t>.</a:t>
            </a:r>
            <a:r>
              <a:rPr lang="en-US" sz="2200" b="1" baseline="30000" dirty="0" smtClean="0"/>
              <a:t>13</a:t>
            </a:r>
            <a:r>
              <a:rPr lang="en-US" sz="2200" b="1" baseline="30000" dirty="0"/>
              <a:t> </a:t>
            </a:r>
            <a:r>
              <a:rPr lang="en-US" sz="2200" dirty="0"/>
              <a:t>And the </a:t>
            </a:r>
            <a:r>
              <a:rPr lang="en-US" sz="2200" cap="small" dirty="0"/>
              <a:t>Lord</a:t>
            </a:r>
            <a:r>
              <a:rPr lang="en-US" sz="2200" dirty="0"/>
              <a:t> said to me, “Throw it to the </a:t>
            </a:r>
            <a:r>
              <a:rPr lang="en-US" sz="2200" b="1" i="1" u="sng" dirty="0"/>
              <a:t>potter</a:t>
            </a:r>
            <a:r>
              <a:rPr lang="en-US" sz="2200" dirty="0"/>
              <a:t>”—the handsome price at which they valued me! So I took the thirty pieces of silver and threw them to the </a:t>
            </a:r>
            <a:r>
              <a:rPr lang="en-US" sz="2200" b="1" i="1" u="sng" dirty="0"/>
              <a:t>potter</a:t>
            </a:r>
            <a:r>
              <a:rPr lang="en-US" sz="2200" dirty="0"/>
              <a:t> at the house of the </a:t>
            </a:r>
            <a:r>
              <a:rPr lang="en-US" sz="2200" cap="small" dirty="0"/>
              <a:t>Lord</a:t>
            </a:r>
            <a:r>
              <a:rPr lang="en-US" sz="2200" dirty="0" smtClean="0"/>
              <a:t>.</a:t>
            </a:r>
          </a:p>
          <a:p>
            <a:r>
              <a:rPr lang="en-US" sz="2200" dirty="0" smtClean="0"/>
              <a:t>MATTHEW 26:15 </a:t>
            </a:r>
            <a:r>
              <a:rPr lang="en-US" sz="2200" dirty="0"/>
              <a:t>Then one of the Twelve—the one called Judas Iscariot—went to the chief priests</a:t>
            </a:r>
            <a:r>
              <a:rPr lang="en-US" sz="2200" b="1" baseline="30000" dirty="0"/>
              <a:t>15 </a:t>
            </a:r>
            <a:r>
              <a:rPr lang="en-US" sz="2200" dirty="0"/>
              <a:t>and asked, “What are you willing to give me if I deliver him over to you?” So they counted out for him </a:t>
            </a:r>
            <a:r>
              <a:rPr lang="en-US" sz="2200" b="1" i="1" u="sng" dirty="0"/>
              <a:t>thirty pieces of </a:t>
            </a:r>
            <a:r>
              <a:rPr lang="en-US" sz="2200" b="1" i="1" u="sng" dirty="0" smtClean="0"/>
              <a:t>silver</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67246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PROPHECY FULFILLED</a:t>
            </a:r>
            <a:endParaRPr lang="en-US" dirty="0"/>
          </a:p>
        </p:txBody>
      </p:sp>
      <p:sp>
        <p:nvSpPr>
          <p:cNvPr id="3" name="Content Placeholder 2"/>
          <p:cNvSpPr>
            <a:spLocks noGrp="1"/>
          </p:cNvSpPr>
          <p:nvPr>
            <p:ph idx="1"/>
          </p:nvPr>
        </p:nvSpPr>
        <p:spPr>
          <a:xfrm>
            <a:off x="1451579" y="2015732"/>
            <a:ext cx="9603275" cy="3856431"/>
          </a:xfrm>
        </p:spPr>
        <p:txBody>
          <a:bodyPr>
            <a:normAutofit/>
          </a:bodyPr>
          <a:lstStyle/>
          <a:p>
            <a:r>
              <a:rPr lang="en-US" sz="2200" dirty="0" smtClean="0"/>
              <a:t>MATTHEW 27: 3 </a:t>
            </a:r>
            <a:r>
              <a:rPr lang="en-US" sz="2200" dirty="0"/>
              <a:t>When Judas, who had betrayed him, saw that Jesus was condemned, he was seized with remorse and returned the </a:t>
            </a:r>
            <a:r>
              <a:rPr lang="en-US" sz="2200" b="1" i="1" u="sng" dirty="0"/>
              <a:t>thirty pieces of silver</a:t>
            </a:r>
            <a:r>
              <a:rPr lang="en-US" sz="2200" dirty="0"/>
              <a:t> to the chief priests and the elders. </a:t>
            </a:r>
            <a:r>
              <a:rPr lang="en-US" sz="2200" b="1" baseline="30000" dirty="0"/>
              <a:t>4 </a:t>
            </a:r>
            <a:r>
              <a:rPr lang="en-US" sz="2200" dirty="0"/>
              <a:t>“I have sinned,” he said, “for I have betrayed innocent blood</a:t>
            </a:r>
            <a:r>
              <a:rPr lang="en-US" sz="2200" dirty="0" smtClean="0"/>
              <a:t>.” “</a:t>
            </a:r>
            <a:r>
              <a:rPr lang="en-US" sz="2200" dirty="0"/>
              <a:t>What is that to us?” they replied. “That’s your responsibility</a:t>
            </a:r>
            <a:r>
              <a:rPr lang="en-US" sz="2200" dirty="0" smtClean="0"/>
              <a:t>.”</a:t>
            </a:r>
            <a:r>
              <a:rPr lang="en-US" sz="2200" b="1" baseline="30000" dirty="0" smtClean="0"/>
              <a:t>5</a:t>
            </a:r>
            <a:r>
              <a:rPr lang="en-US" sz="2200" b="1" baseline="30000" dirty="0"/>
              <a:t> </a:t>
            </a:r>
            <a:r>
              <a:rPr lang="en-US" sz="2200" dirty="0"/>
              <a:t>So Judas threw the money into the temple and left. Then he went away and hanged </a:t>
            </a:r>
            <a:r>
              <a:rPr lang="en-US" sz="2200" dirty="0" smtClean="0"/>
              <a:t>himself.</a:t>
            </a:r>
            <a:r>
              <a:rPr lang="en-US" sz="2200" b="1" baseline="30000" dirty="0" smtClean="0"/>
              <a:t>6</a:t>
            </a:r>
            <a:r>
              <a:rPr lang="en-US" sz="2200" b="1" baseline="30000" dirty="0"/>
              <a:t> </a:t>
            </a:r>
            <a:r>
              <a:rPr lang="en-US" sz="2200" dirty="0"/>
              <a:t>The chief priests picked up the coins and said, “It is against the law to put this into the treasury, since it is blood money.” </a:t>
            </a:r>
            <a:r>
              <a:rPr lang="en-US" sz="2200" b="1" baseline="30000" dirty="0"/>
              <a:t>7 </a:t>
            </a:r>
            <a:r>
              <a:rPr lang="en-US" sz="2200" dirty="0"/>
              <a:t>So they decided to use the money to buy the </a:t>
            </a:r>
            <a:r>
              <a:rPr lang="en-US" sz="2200" b="1" i="1" u="sng" dirty="0"/>
              <a:t>potter’s field </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58099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22 – an entire prophecy about the messiah who would suffer and die</a:t>
            </a:r>
            <a:endParaRPr lang="en-US" dirty="0"/>
          </a:p>
        </p:txBody>
      </p:sp>
      <p:sp>
        <p:nvSpPr>
          <p:cNvPr id="3" name="Content Placeholder 2"/>
          <p:cNvSpPr>
            <a:spLocks noGrp="1"/>
          </p:cNvSpPr>
          <p:nvPr>
            <p:ph idx="1"/>
          </p:nvPr>
        </p:nvSpPr>
        <p:spPr>
          <a:xfrm>
            <a:off x="1451579" y="1853754"/>
            <a:ext cx="9603275" cy="4275584"/>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 was written by King David of Israel approximately 1000 years before </a:t>
            </a:r>
            <a:r>
              <a:rPr lang="en-US" sz="2400" dirty="0"/>
              <a:t>J</a:t>
            </a:r>
            <a:r>
              <a:rPr lang="en-US" sz="2400" dirty="0" smtClean="0"/>
              <a:t>esus was born. This psalm contains about 20 prophecies about the death of the Messiah. How did King David know this?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22:1 Messiah would be forsaken – 2 Corinthians 5:21</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22:1 “My God, My God, why have you forsaken me?” – Matthew 27:46</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22:2 Darkness falls at this time – Matthew 27:45</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22:7 They shake their head at Him - Matthew 27:39-44</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22:14 They pierce his side – John 19:34</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22:15 He thirsts – John 19:28</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22:16 His hands and feet are pierced – John 19:34-37</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 17-18 Stripped and stared at – Luke 24:34-35</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 18 They divide his clothes among themselves – John 19:23-24</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22:22 Resurrection – John 20:17</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Psalm 22:31 “It is finished!” – John 19:30</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20407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53 – An entire chapter about the life, death and resurrection of </a:t>
            </a:r>
            <a:r>
              <a:rPr lang="en-US" dirty="0" err="1" smtClean="0"/>
              <a:t>jesus</a:t>
            </a:r>
            <a:r>
              <a:rPr lang="en-US" dirty="0" smtClean="0"/>
              <a:t> </a:t>
            </a:r>
            <a:r>
              <a:rPr lang="en-US" dirty="0" err="1" smtClean="0"/>
              <a:t>christ</a:t>
            </a:r>
            <a:endParaRPr lang="en-US" dirty="0"/>
          </a:p>
        </p:txBody>
      </p:sp>
      <p:sp>
        <p:nvSpPr>
          <p:cNvPr id="3" name="Content Placeholder 2"/>
          <p:cNvSpPr>
            <a:spLocks noGrp="1"/>
          </p:cNvSpPr>
          <p:nvPr>
            <p:ph idx="1"/>
          </p:nvPr>
        </p:nvSpPr>
        <p:spPr>
          <a:xfrm>
            <a:off x="1451579" y="2015732"/>
            <a:ext cx="9603275" cy="427076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8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Isaiah 53 was written approximately 800 years before Jesus was born. This chapter contains about 20 prophecies alone about the Messiah. How did </a:t>
            </a:r>
            <a:r>
              <a:rPr lang="en-US" sz="2800" dirty="0"/>
              <a:t>I</a:t>
            </a:r>
            <a:r>
              <a:rPr lang="en-US" sz="2800" dirty="0" smtClean="0"/>
              <a:t>saiah know this?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82879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FULFILLED PROPHECY:</a:t>
            </a:r>
            <a:br>
              <a:rPr lang="en-US" dirty="0" smtClean="0"/>
            </a:br>
            <a:r>
              <a:rPr lang="en-US" dirty="0" smtClean="0"/>
              <a:t>DANIEL 9:24-27 “70 WEEK PROPHECY”</a:t>
            </a:r>
            <a:endParaRPr lang="en-US" dirty="0"/>
          </a:p>
        </p:txBody>
      </p:sp>
      <p:sp>
        <p:nvSpPr>
          <p:cNvPr id="3" name="Content Placeholder 2"/>
          <p:cNvSpPr>
            <a:spLocks noGrp="1"/>
          </p:cNvSpPr>
          <p:nvPr>
            <p:ph idx="1"/>
          </p:nvPr>
        </p:nvSpPr>
        <p:spPr>
          <a:xfrm>
            <a:off x="1451579" y="2015732"/>
            <a:ext cx="9603275" cy="387071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DANIEL PREDICTED THIS AROUND 540BC. THE PROPHECY STARTS WITH THE EDICT TO REBUILD JERUSALEM UNDER THE PERSIAN KING ARTAXERXES AROUND 457BC.</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r>
              <a:rPr lang="en-US" sz="2400" b="1" baseline="30000" dirty="0"/>
              <a:t> </a:t>
            </a:r>
            <a:r>
              <a:rPr lang="en-US" sz="2400" dirty="0"/>
              <a:t>“</a:t>
            </a:r>
            <a:r>
              <a:rPr lang="en-US" sz="2400" b="1" i="1" dirty="0"/>
              <a:t>Seventy ‘</a:t>
            </a:r>
            <a:r>
              <a:rPr lang="en-US" sz="2400" b="1" i="1" dirty="0" smtClean="0"/>
              <a:t>sevens</a:t>
            </a:r>
            <a:r>
              <a:rPr lang="en-US" sz="2400" dirty="0" smtClean="0"/>
              <a:t>’</a:t>
            </a:r>
            <a:r>
              <a:rPr lang="en-US" sz="2400" dirty="0"/>
              <a:t> are decreed for your people and your holy city to </a:t>
            </a:r>
            <a:r>
              <a:rPr lang="en-US" sz="2400" dirty="0" smtClean="0"/>
              <a:t>finish</a:t>
            </a:r>
            <a:r>
              <a:rPr lang="en-US" sz="2400" baseline="30000" dirty="0"/>
              <a:t> </a:t>
            </a:r>
            <a:r>
              <a:rPr lang="en-US" sz="2400" dirty="0" smtClean="0"/>
              <a:t>transgression</a:t>
            </a:r>
            <a:r>
              <a:rPr lang="en-US" sz="2400" dirty="0"/>
              <a:t>, to put an end to sin, to atone for wickedness, to bring in everlasting righteousness, to seal up vision and prophecy and to anoint the Most Holy Place</a:t>
            </a:r>
            <a:r>
              <a:rPr lang="en-US" sz="2400" dirty="0" smtClean="0"/>
              <a:t>.</a:t>
            </a:r>
            <a:endParaRPr lang="en-US" sz="2400" dirty="0"/>
          </a:p>
          <a:p>
            <a:pPr marL="0" lvl="0" indent="0">
              <a:lnSpc>
                <a:spcPct val="100000"/>
              </a:lnSpc>
              <a:spcBef>
                <a:spcPts val="0"/>
              </a:spcBef>
              <a:buClrTx/>
              <a:buSzTx/>
              <a:buNone/>
            </a:pPr>
            <a:endParaRPr lang="en-US" dirty="0"/>
          </a:p>
        </p:txBody>
      </p:sp>
    </p:spTree>
    <p:extLst>
      <p:ext uri="{BB962C8B-B14F-4D97-AF65-F5344CB8AC3E}">
        <p14:creationId xmlns:p14="http://schemas.microsoft.com/office/powerpoint/2010/main" val="442067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FULFILLED PROPHECY:</a:t>
            </a:r>
            <a:br>
              <a:rPr lang="en-US" dirty="0" smtClean="0"/>
            </a:br>
            <a:r>
              <a:rPr lang="en-US" dirty="0" smtClean="0"/>
              <a:t>DANIEL 9:24-27 “70 WEEK PROPHECY”</a:t>
            </a:r>
            <a:endParaRPr lang="en-US" dirty="0"/>
          </a:p>
        </p:txBody>
      </p:sp>
      <p:sp>
        <p:nvSpPr>
          <p:cNvPr id="3" name="Content Placeholder 2"/>
          <p:cNvSpPr>
            <a:spLocks noGrp="1"/>
          </p:cNvSpPr>
          <p:nvPr>
            <p:ph idx="1"/>
          </p:nvPr>
        </p:nvSpPr>
        <p:spPr>
          <a:xfrm>
            <a:off x="1451579" y="2015732"/>
            <a:ext cx="9603275" cy="3870718"/>
          </a:xfrm>
        </p:spPr>
        <p:txBody>
          <a:bodyPr>
            <a:normAutofit/>
          </a:bodyPr>
          <a:lstStyle/>
          <a:p>
            <a:r>
              <a:rPr lang="en-US" b="1" baseline="30000" dirty="0" smtClean="0"/>
              <a:t>25</a:t>
            </a:r>
            <a:r>
              <a:rPr lang="en-US" b="1" baseline="30000" dirty="0"/>
              <a:t> </a:t>
            </a:r>
            <a:r>
              <a:rPr lang="en-US" dirty="0"/>
              <a:t>“</a:t>
            </a:r>
            <a:r>
              <a:rPr lang="en-US" b="1" dirty="0"/>
              <a:t>Know and understand this: From the time the word goes out to restore and rebuild Jerusalem until the Anointed One</a:t>
            </a:r>
            <a:r>
              <a:rPr lang="en-US" b="1" dirty="0" smtClean="0"/>
              <a:t>,</a:t>
            </a:r>
            <a:r>
              <a:rPr lang="en-US" b="1" dirty="0"/>
              <a:t> the ruler, comes, there will be seven ‘sevens,’ and sixty-two ‘sevens</a:t>
            </a:r>
            <a:r>
              <a:rPr lang="en-US" dirty="0"/>
              <a:t>.’ It will be rebuilt with streets and a trench, but in times of trouble. </a:t>
            </a:r>
            <a:r>
              <a:rPr lang="en-US" b="1" baseline="30000" dirty="0"/>
              <a:t>26 </a:t>
            </a:r>
            <a:r>
              <a:rPr lang="en-US" b="1" dirty="0"/>
              <a:t>After the sixty-two ‘sevens,’ the Anointed One will be put to death and will have nothing</a:t>
            </a:r>
            <a:r>
              <a:rPr lang="en-US" dirty="0" smtClean="0"/>
              <a:t>.</a:t>
            </a:r>
            <a:r>
              <a:rPr lang="en-US" dirty="0"/>
              <a:t> The people of the ruler who will come will destroy the city and the sanctuary. The end will come like a flood: War will continue until the end, and desolations have been decreed. </a:t>
            </a:r>
            <a:r>
              <a:rPr lang="en-US" b="1" baseline="30000" dirty="0"/>
              <a:t>27 </a:t>
            </a:r>
            <a:r>
              <a:rPr lang="en-US" b="1" dirty="0"/>
              <a:t>He will confirm a covenant with many for one ‘seven.’</a:t>
            </a:r>
            <a:r>
              <a:rPr lang="en-US" b="1" baseline="30000" dirty="0"/>
              <a:t>[</a:t>
            </a:r>
            <a:r>
              <a:rPr lang="en-US" baseline="30000" dirty="0">
                <a:hlinkClick r:id="rId2" tooltip="See footnote f"/>
              </a:rPr>
              <a:t>f</a:t>
            </a:r>
            <a:r>
              <a:rPr lang="en-US" baseline="30000" dirty="0"/>
              <a:t>]</a:t>
            </a:r>
            <a:r>
              <a:rPr lang="en-US" dirty="0"/>
              <a:t> </a:t>
            </a:r>
            <a:r>
              <a:rPr lang="en-US" b="1" dirty="0"/>
              <a:t>In the middle of the ‘seven</a:t>
            </a:r>
            <a:r>
              <a:rPr lang="en-US" b="1" dirty="0" smtClean="0"/>
              <a:t>’</a:t>
            </a:r>
            <a:r>
              <a:rPr lang="en-US" b="1" dirty="0"/>
              <a:t> he will put an end to sacrifice and offering.</a:t>
            </a:r>
          </a:p>
          <a:p>
            <a:pPr marL="0" lvl="0" indent="0">
              <a:lnSpc>
                <a:spcPct val="100000"/>
              </a:lnSpc>
              <a:spcBef>
                <a:spcPts val="0"/>
              </a:spcBef>
              <a:buClrTx/>
              <a:buSzTx/>
              <a:buNone/>
            </a:pPr>
            <a:endParaRPr lang="en-US" dirty="0"/>
          </a:p>
        </p:txBody>
      </p:sp>
    </p:spTree>
    <p:extLst>
      <p:ext uri="{BB962C8B-B14F-4D97-AF65-F5344CB8AC3E}">
        <p14:creationId xmlns:p14="http://schemas.microsoft.com/office/powerpoint/2010/main" val="2985107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FULFILLED PROPHECY</a:t>
            </a:r>
            <a:br>
              <a:rPr lang="en-US" dirty="0" smtClean="0"/>
            </a:br>
            <a:r>
              <a:rPr lang="en-US" dirty="0" smtClean="0"/>
              <a:t>DANIEL 9:24-27</a:t>
            </a:r>
            <a:endParaRPr lang="en-US" dirty="0"/>
          </a:p>
        </p:txBody>
      </p:sp>
      <p:sp>
        <p:nvSpPr>
          <p:cNvPr id="3" name="Content Placeholder 2"/>
          <p:cNvSpPr>
            <a:spLocks noGrp="1"/>
          </p:cNvSpPr>
          <p:nvPr>
            <p:ph idx="1"/>
          </p:nvPr>
        </p:nvSpPr>
        <p:spPr>
          <a:xfrm>
            <a:off x="1451579" y="2015732"/>
            <a:ext cx="9603275" cy="385643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THIS IS A COMPLEX PROPHECY.</a:t>
            </a:r>
          </a:p>
          <a:p>
            <a:pPr>
              <a:lnSpc>
                <a:spcPct val="100000"/>
              </a:lnSpc>
              <a:spcBef>
                <a:spcPts val="0"/>
              </a:spcBef>
              <a:buClrTx/>
              <a:buSzTx/>
            </a:pPr>
            <a:r>
              <a:rPr lang="en-US" sz="2400" dirty="0" smtClean="0"/>
              <a:t>Begins around 457bc with the </a:t>
            </a:r>
            <a:r>
              <a:rPr lang="en-US" sz="2400" dirty="0"/>
              <a:t>P</a:t>
            </a:r>
            <a:r>
              <a:rPr lang="en-US" sz="2400" dirty="0" smtClean="0"/>
              <a:t>ersian King </a:t>
            </a:r>
            <a:r>
              <a:rPr lang="en-US" sz="2400" dirty="0"/>
              <a:t>A</a:t>
            </a:r>
            <a:r>
              <a:rPr lang="en-US" sz="2400" dirty="0" smtClean="0"/>
              <a:t>rtaxerxes’ edict to rebuild </a:t>
            </a:r>
            <a:r>
              <a:rPr lang="en-US" sz="2400" dirty="0"/>
              <a:t>J</a:t>
            </a:r>
            <a:r>
              <a:rPr lang="en-US" sz="2400" dirty="0" smtClean="0"/>
              <a:t>erusalem in 457 BC.</a:t>
            </a:r>
          </a:p>
          <a:p>
            <a:pPr>
              <a:lnSpc>
                <a:spcPct val="100000"/>
              </a:lnSpc>
              <a:spcBef>
                <a:spcPts val="0"/>
              </a:spcBef>
              <a:buClrTx/>
              <a:buSzTx/>
            </a:pPr>
            <a:r>
              <a:rPr lang="en-US" sz="2400" dirty="0" smtClean="0"/>
              <a:t>The prophecy is for seventy times seven weeks = 490 years.</a:t>
            </a:r>
          </a:p>
          <a:p>
            <a:pPr>
              <a:lnSpc>
                <a:spcPct val="100000"/>
              </a:lnSpc>
              <a:spcBef>
                <a:spcPts val="0"/>
              </a:spcBef>
              <a:buClrTx/>
              <a:buSzTx/>
            </a:pPr>
            <a:r>
              <a:rPr lang="en-US" sz="2400" dirty="0" smtClean="0"/>
              <a:t>The 490 years are divided into 3 parts:</a:t>
            </a:r>
          </a:p>
          <a:p>
            <a:pPr>
              <a:lnSpc>
                <a:spcPct val="100000"/>
              </a:lnSpc>
              <a:spcBef>
                <a:spcPts val="0"/>
              </a:spcBef>
              <a:buClrTx/>
              <a:buSzTx/>
            </a:pPr>
            <a:r>
              <a:rPr lang="en-US" sz="2400" dirty="0" smtClean="0"/>
              <a:t>A. Seven sevens to rebuild </a:t>
            </a:r>
            <a:r>
              <a:rPr lang="en-US" sz="2400" dirty="0"/>
              <a:t>J</a:t>
            </a:r>
            <a:r>
              <a:rPr lang="en-US" sz="2400" dirty="0" smtClean="0"/>
              <a:t>erusalem = 49 years.</a:t>
            </a:r>
          </a:p>
          <a:p>
            <a:pPr>
              <a:lnSpc>
                <a:spcPct val="100000"/>
              </a:lnSpc>
              <a:spcBef>
                <a:spcPts val="0"/>
              </a:spcBef>
              <a:buClrTx/>
              <a:buSzTx/>
            </a:pPr>
            <a:r>
              <a:rPr lang="en-US" sz="2400" dirty="0" smtClean="0"/>
              <a:t>B. Sixty two sevens to the </a:t>
            </a:r>
            <a:r>
              <a:rPr lang="en-US" sz="2400" dirty="0" err="1"/>
              <a:t>A</a:t>
            </a:r>
            <a:r>
              <a:rPr lang="en-US" sz="2400" dirty="0" err="1" smtClean="0"/>
              <a:t>nnointed</a:t>
            </a:r>
            <a:r>
              <a:rPr lang="en-US" sz="2400" dirty="0" smtClean="0"/>
              <a:t> one = messiah = 434 years</a:t>
            </a:r>
          </a:p>
          <a:p>
            <a:pPr>
              <a:lnSpc>
                <a:spcPct val="100000"/>
              </a:lnSpc>
              <a:spcBef>
                <a:spcPts val="0"/>
              </a:spcBef>
              <a:buClrTx/>
              <a:buSzTx/>
            </a:pPr>
            <a:r>
              <a:rPr lang="en-US" sz="2400" dirty="0" smtClean="0"/>
              <a:t>C. One year = 7 years. In the middle of the 7 years the Messiah is cut off or killed. He will cause the sacrifices to cease.</a:t>
            </a:r>
          </a:p>
        </p:txBody>
      </p:sp>
    </p:spTree>
    <p:extLst>
      <p:ext uri="{BB962C8B-B14F-4D97-AF65-F5344CB8AC3E}">
        <p14:creationId xmlns:p14="http://schemas.microsoft.com/office/powerpoint/2010/main" val="428092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51579" y="804520"/>
            <a:ext cx="9603275" cy="677440"/>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mtClean="0"/>
              <a:t>DANIEL 9:24-27 DIAGRAM</a:t>
            </a:r>
            <a:endParaRPr lang="en-US" dirty="0"/>
          </a:p>
        </p:txBody>
      </p:sp>
      <p:pic>
        <p:nvPicPr>
          <p:cNvPr id="3" name="Picture 2" descr="https://sharedveracity.files.wordpress.com/2015/04/70week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810" y="1408386"/>
            <a:ext cx="9472811" cy="430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43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fulfilled prophecy</a:t>
            </a:r>
            <a:br>
              <a:rPr lang="en-US" dirty="0" smtClean="0"/>
            </a:br>
            <a:r>
              <a:rPr lang="en-US" dirty="0" err="1" smtClean="0"/>
              <a:t>daniel</a:t>
            </a:r>
            <a:r>
              <a:rPr lang="en-US" dirty="0" smtClean="0"/>
              <a:t> 9:24-27 diagram</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2013890"/>
            <a:ext cx="9341339" cy="4694208"/>
          </a:xfrm>
          <a:prstGeom prst="rect">
            <a:avLst/>
          </a:prstGeom>
        </p:spPr>
      </p:pic>
    </p:spTree>
    <p:extLst>
      <p:ext uri="{BB962C8B-B14F-4D97-AF65-F5344CB8AC3E}">
        <p14:creationId xmlns:p14="http://schemas.microsoft.com/office/powerpoint/2010/main" val="1479169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15: 16-19</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“For if the dead are not raised, then Christ has not been raised either. And if Christ has not been raised, </a:t>
            </a:r>
            <a:r>
              <a:rPr lang="en-US" sz="3200" b="1" i="1" u="sng" dirty="0" smtClean="0"/>
              <a:t>your faith is futile</a:t>
            </a:r>
            <a:r>
              <a:rPr lang="en-US" sz="3200" dirty="0" smtClean="0"/>
              <a:t>.; you are still in your sins. . Then those also who have fallen asleep in Christ are lost. </a:t>
            </a:r>
            <a:r>
              <a:rPr lang="en-US" sz="3200" b="1" dirty="0" smtClean="0"/>
              <a:t>If only for this life we have hope in Christ, we are of all people </a:t>
            </a:r>
            <a:r>
              <a:rPr lang="en-US" sz="3200" b="1" i="1" u="sng" dirty="0" smtClean="0"/>
              <a:t>most to be pitied</a:t>
            </a:r>
            <a:r>
              <a:rPr lang="en-US" sz="3200" b="1" dirty="0" smtClean="0"/>
              <a:t>”.</a:t>
            </a:r>
            <a:endParaRPr lang="en-US" sz="3200" b="1" dirty="0"/>
          </a:p>
        </p:txBody>
      </p:sp>
    </p:spTree>
    <p:extLst>
      <p:ext uri="{BB962C8B-B14F-4D97-AF65-F5344CB8AC3E}">
        <p14:creationId xmlns:p14="http://schemas.microsoft.com/office/powerpoint/2010/main" val="1575522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probability?</a:t>
            </a:r>
            <a:endParaRPr lang="en-US" dirty="0"/>
          </a:p>
        </p:txBody>
      </p:sp>
      <p:sp>
        <p:nvSpPr>
          <p:cNvPr id="3" name="Content Placeholder 2"/>
          <p:cNvSpPr>
            <a:spLocks noGrp="1"/>
          </p:cNvSpPr>
          <p:nvPr>
            <p:ph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Professor Stoner, Chairman of the Departments of Mathematics and Astronomy at Pasadena College used the mathematical principle called the Law of Compound Probability.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His findings were corroborated by the American Scientific Affiliation.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He calculated that for 48 prophecies to come true in this man Jesus Christ by accident or coincidence would be 1 in 10 to the power of 157. That means the chances would be 1 followed by 157 zeros.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Here is the number 1 in 100000000000000000000000000000000000000000000000000000000000000000000000000000000000000000000000000000000000000000000000000000000000000000000000000000000000</a:t>
            </a:r>
          </a:p>
        </p:txBody>
      </p:sp>
    </p:spTree>
    <p:extLst>
      <p:ext uri="{BB962C8B-B14F-4D97-AF65-F5344CB8AC3E}">
        <p14:creationId xmlns:p14="http://schemas.microsoft.com/office/powerpoint/2010/main" val="2106122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speaks</a:t>
            </a:r>
            <a:endParaRPr lang="en-US" dirty="0"/>
          </a:p>
        </p:txBody>
      </p:sp>
      <p:sp>
        <p:nvSpPr>
          <p:cNvPr id="3" name="Content Placeholder 2"/>
          <p:cNvSpPr>
            <a:spLocks noGrp="1"/>
          </p:cNvSpPr>
          <p:nvPr>
            <p:ph idx="1"/>
          </p:nvPr>
        </p:nvSpPr>
        <p:spPr>
          <a:xfrm>
            <a:off x="1451579" y="2015732"/>
            <a:ext cx="9603275" cy="385643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In Professor Stoner’s book “Science Speaks”, he said the chances of this happening by chance are:</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t>“This is like covering the entire state of Texas two feet deep in silver dollars marking one of them with an X and telling a blind man to pick up the silver dollar the first time.”</a:t>
            </a:r>
            <a:endParaRPr lang="en-US" sz="2800" dirty="0"/>
          </a:p>
        </p:txBody>
      </p:sp>
    </p:spTree>
    <p:extLst>
      <p:ext uri="{BB962C8B-B14F-4D97-AF65-F5344CB8AC3E}">
        <p14:creationId xmlns:p14="http://schemas.microsoft.com/office/powerpoint/2010/main" val="456627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two: the resurrection of </a:t>
            </a:r>
            <a:r>
              <a:rPr lang="en-US" dirty="0" err="1" smtClean="0"/>
              <a:t>jesus</a:t>
            </a:r>
            <a:r>
              <a:rPr lang="en-US" dirty="0" smtClean="0"/>
              <a:t> after three days.</a:t>
            </a:r>
            <a:endParaRPr lang="en-US" dirty="0"/>
          </a:p>
        </p:txBody>
      </p:sp>
      <p:sp>
        <p:nvSpPr>
          <p:cNvPr id="3" name="Content Placeholder 2"/>
          <p:cNvSpPr>
            <a:spLocks noGrp="1"/>
          </p:cNvSpPr>
          <p:nvPr>
            <p:ph idx="1"/>
          </p:nvPr>
        </p:nvSpPr>
        <p:spPr>
          <a:xfrm>
            <a:off x="1451579" y="1853754"/>
            <a:ext cx="9603275" cy="3612591"/>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100" dirty="0" smtClean="0"/>
              <a:t>The Apostle </a:t>
            </a:r>
            <a:r>
              <a:rPr lang="en-US" sz="2100" dirty="0"/>
              <a:t>P</a:t>
            </a:r>
            <a:r>
              <a:rPr lang="en-US" sz="2100" dirty="0" smtClean="0"/>
              <a:t>aul argued in 1 Corinthians 15 that if Jesus did not rise but was still dead then Christians are the people most to be pitied as they would be the greatest of fools. </a:t>
            </a:r>
          </a:p>
          <a:p>
            <a:pPr marL="0" marR="0" lvl="0" indent="0" defTabSz="914400" eaLnBrk="1" fontAlgn="auto" latinLnBrk="0" hangingPunct="1">
              <a:lnSpc>
                <a:spcPct val="100000"/>
              </a:lnSpc>
              <a:spcBef>
                <a:spcPts val="0"/>
              </a:spcBef>
              <a:spcAft>
                <a:spcPts val="0"/>
              </a:spcAft>
              <a:buClrTx/>
              <a:buSzTx/>
              <a:buFontTx/>
              <a:buNone/>
              <a:tabLst/>
              <a:defRPr/>
            </a:pPr>
            <a:endParaRPr lang="en-US" sz="2100" dirty="0"/>
          </a:p>
          <a:p>
            <a:pPr marL="0" marR="0" lvl="0" indent="0" defTabSz="914400" eaLnBrk="1" fontAlgn="auto" latinLnBrk="0" hangingPunct="1">
              <a:lnSpc>
                <a:spcPct val="100000"/>
              </a:lnSpc>
              <a:spcBef>
                <a:spcPts val="0"/>
              </a:spcBef>
              <a:spcAft>
                <a:spcPts val="0"/>
              </a:spcAft>
              <a:buClrTx/>
              <a:buSzTx/>
              <a:buFontTx/>
              <a:buNone/>
              <a:tabLst/>
              <a:defRPr/>
            </a:pPr>
            <a:r>
              <a:rPr lang="en-US" sz="2100" dirty="0" smtClean="0"/>
              <a:t>Sceptics of the resurrection of Jesus have put forward several theories about what happened to Jesus after He died. Below ae the most common ones.</a:t>
            </a:r>
          </a:p>
          <a:p>
            <a:pPr marL="0" marR="0" lvl="0" indent="0" defTabSz="914400" eaLnBrk="1" fontAlgn="auto" latinLnBrk="0" hangingPunct="1">
              <a:lnSpc>
                <a:spcPct val="100000"/>
              </a:lnSpc>
              <a:spcBef>
                <a:spcPts val="0"/>
              </a:spcBef>
              <a:spcAft>
                <a:spcPts val="0"/>
              </a:spcAft>
              <a:buClrTx/>
              <a:buSzTx/>
              <a:buFontTx/>
              <a:buNone/>
              <a:tabLst/>
              <a:defRPr/>
            </a:pPr>
            <a:endParaRPr lang="en-US" sz="2100" dirty="0"/>
          </a:p>
          <a:p>
            <a:pPr marL="0" marR="0" lvl="0" indent="0" defTabSz="914400" eaLnBrk="1" fontAlgn="auto" latinLnBrk="0" hangingPunct="1">
              <a:lnSpc>
                <a:spcPct val="100000"/>
              </a:lnSpc>
              <a:spcBef>
                <a:spcPts val="0"/>
              </a:spcBef>
              <a:spcAft>
                <a:spcPts val="0"/>
              </a:spcAft>
              <a:buClrTx/>
              <a:buSzTx/>
              <a:buFontTx/>
              <a:buNone/>
              <a:tabLst/>
              <a:defRPr/>
            </a:pPr>
            <a:r>
              <a:rPr lang="en-US" sz="2100" b="1" dirty="0" smtClean="0"/>
              <a:t>Theory One</a:t>
            </a:r>
            <a:r>
              <a:rPr lang="en-US" sz="2100" dirty="0" smtClean="0"/>
              <a:t>: Jesus did not actually die. He fell unconscious and then escaped out of the tomb.</a:t>
            </a:r>
          </a:p>
          <a:p>
            <a:pPr marL="0" marR="0" lvl="0" indent="0" defTabSz="914400" eaLnBrk="1" fontAlgn="auto" latinLnBrk="0" hangingPunct="1">
              <a:lnSpc>
                <a:spcPct val="100000"/>
              </a:lnSpc>
              <a:spcBef>
                <a:spcPts val="0"/>
              </a:spcBef>
              <a:spcAft>
                <a:spcPts val="0"/>
              </a:spcAft>
              <a:buClrTx/>
              <a:buSzTx/>
              <a:buFontTx/>
              <a:buNone/>
              <a:tabLst/>
              <a:defRPr/>
            </a:pPr>
            <a:endParaRPr lang="en-US" sz="2100" dirty="0"/>
          </a:p>
          <a:p>
            <a:pPr marL="0" marR="0" lvl="0" indent="0" defTabSz="914400" eaLnBrk="1" fontAlgn="auto" latinLnBrk="0" hangingPunct="1">
              <a:lnSpc>
                <a:spcPct val="100000"/>
              </a:lnSpc>
              <a:spcBef>
                <a:spcPts val="0"/>
              </a:spcBef>
              <a:spcAft>
                <a:spcPts val="0"/>
              </a:spcAft>
              <a:buClrTx/>
              <a:buSzTx/>
              <a:buFontTx/>
              <a:buNone/>
              <a:tabLst/>
              <a:defRPr/>
            </a:pPr>
            <a:r>
              <a:rPr lang="en-US" sz="2100" b="1" dirty="0" smtClean="0"/>
              <a:t>Theory Two</a:t>
            </a:r>
            <a:r>
              <a:rPr lang="en-US" sz="2100" dirty="0" smtClean="0"/>
              <a:t>: The disciples overpowered the Roman guards and stole the body.</a:t>
            </a:r>
          </a:p>
          <a:p>
            <a:pPr marL="0" marR="0" lvl="0" indent="0" defTabSz="914400" eaLnBrk="1" fontAlgn="auto" latinLnBrk="0" hangingPunct="1">
              <a:lnSpc>
                <a:spcPct val="100000"/>
              </a:lnSpc>
              <a:spcBef>
                <a:spcPts val="0"/>
              </a:spcBef>
              <a:spcAft>
                <a:spcPts val="0"/>
              </a:spcAft>
              <a:buClrTx/>
              <a:buSzTx/>
              <a:buFontTx/>
              <a:buNone/>
              <a:tabLst/>
              <a:defRPr/>
            </a:pPr>
            <a:endParaRPr lang="en-US" sz="2100" dirty="0"/>
          </a:p>
          <a:p>
            <a:pPr marL="0" marR="0" lvl="0" indent="0" defTabSz="914400" eaLnBrk="1" fontAlgn="auto" latinLnBrk="0" hangingPunct="1">
              <a:lnSpc>
                <a:spcPct val="100000"/>
              </a:lnSpc>
              <a:spcBef>
                <a:spcPts val="0"/>
              </a:spcBef>
              <a:spcAft>
                <a:spcPts val="0"/>
              </a:spcAft>
              <a:buClrTx/>
              <a:buSzTx/>
              <a:buFontTx/>
              <a:buNone/>
              <a:tabLst/>
              <a:defRPr/>
            </a:pPr>
            <a:r>
              <a:rPr lang="en-US" sz="2100" b="1" dirty="0" smtClean="0"/>
              <a:t>Theory Three</a:t>
            </a:r>
            <a:r>
              <a:rPr lang="en-US" sz="2100" dirty="0" smtClean="0"/>
              <a:t>: All the disciples hallucinated that they saw Jesus alive. </a:t>
            </a:r>
            <a:endParaRPr lang="en-US" sz="2100" dirty="0"/>
          </a:p>
        </p:txBody>
      </p:sp>
    </p:spTree>
    <p:extLst>
      <p:ext uri="{BB962C8B-B14F-4D97-AF65-F5344CB8AC3E}">
        <p14:creationId xmlns:p14="http://schemas.microsoft.com/office/powerpoint/2010/main" val="1713917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one: </a:t>
            </a:r>
            <a:r>
              <a:rPr lang="en-US" dirty="0" err="1" smtClean="0"/>
              <a:t>jesus</a:t>
            </a:r>
            <a:r>
              <a:rPr lang="en-US" dirty="0" smtClean="0"/>
              <a:t> </a:t>
            </a:r>
            <a:r>
              <a:rPr lang="en-US" dirty="0" err="1" smtClean="0"/>
              <a:t>didn</a:t>
            </a:r>
            <a:r>
              <a:rPr lang="uk-UA" dirty="0" smtClean="0"/>
              <a:t>’</a:t>
            </a:r>
            <a:r>
              <a:rPr lang="en-US" dirty="0" smtClean="0"/>
              <a:t>t actually die but escaped the tomb</a:t>
            </a:r>
            <a:endParaRPr lang="en-US" dirty="0"/>
          </a:p>
        </p:txBody>
      </p:sp>
      <p:sp>
        <p:nvSpPr>
          <p:cNvPr id="3" name="Content Placeholder 2"/>
          <p:cNvSpPr>
            <a:spLocks noGrp="1"/>
          </p:cNvSpPr>
          <p:nvPr>
            <p:ph idx="1"/>
          </p:nvPr>
        </p:nvSpPr>
        <p:spPr/>
        <p:txBody>
          <a:bodyPr>
            <a:noAutofit/>
          </a:bodyPr>
          <a:lstStyle/>
          <a:p>
            <a:pPr>
              <a:lnSpc>
                <a:spcPct val="100000"/>
              </a:lnSpc>
              <a:spcBef>
                <a:spcPts val="0"/>
              </a:spcBef>
              <a:buClrTx/>
              <a:buSzTx/>
            </a:pPr>
            <a:r>
              <a:rPr lang="en-US" sz="2800" dirty="0" smtClean="0"/>
              <a:t>The Roman guards </a:t>
            </a:r>
            <a:r>
              <a:rPr lang="en-US" sz="2800" dirty="0" err="1" smtClean="0"/>
              <a:t>didn</a:t>
            </a:r>
            <a:r>
              <a:rPr lang="uk-UA" sz="2800" dirty="0" smtClean="0"/>
              <a:t>’</a:t>
            </a:r>
            <a:r>
              <a:rPr lang="en-US" sz="2800" dirty="0" smtClean="0"/>
              <a:t>t </a:t>
            </a:r>
            <a:r>
              <a:rPr lang="en-US" sz="2800" dirty="0" err="1" smtClean="0"/>
              <a:t>realise</a:t>
            </a:r>
            <a:r>
              <a:rPr lang="en-US" sz="2800" dirty="0" smtClean="0"/>
              <a:t> that Jesus was not dead. </a:t>
            </a:r>
          </a:p>
          <a:p>
            <a:pPr>
              <a:lnSpc>
                <a:spcPct val="100000"/>
              </a:lnSpc>
              <a:spcBef>
                <a:spcPts val="0"/>
              </a:spcBef>
              <a:buClrTx/>
              <a:buSzTx/>
            </a:pPr>
            <a:r>
              <a:rPr lang="en-US" sz="2800" dirty="0" smtClean="0"/>
              <a:t>Jesus had been whipped; beaten; pierced in the chest; nailed to the tree; beaten </a:t>
            </a:r>
            <a:r>
              <a:rPr lang="en-US" sz="2800" dirty="0" err="1" smtClean="0"/>
              <a:t>etc</a:t>
            </a:r>
            <a:endParaRPr lang="en-US" sz="2800" dirty="0" smtClean="0"/>
          </a:p>
          <a:p>
            <a:pPr>
              <a:lnSpc>
                <a:spcPct val="100000"/>
              </a:lnSpc>
              <a:spcBef>
                <a:spcPts val="0"/>
              </a:spcBef>
              <a:buClrTx/>
              <a:buSzTx/>
            </a:pPr>
            <a:r>
              <a:rPr lang="en-US" sz="2800" dirty="0"/>
              <a:t>T</a:t>
            </a:r>
            <a:r>
              <a:rPr lang="en-US" sz="2800" dirty="0" smtClean="0"/>
              <a:t>hey speared his chest and blood and water came out. How did he survive that?</a:t>
            </a:r>
          </a:p>
          <a:p>
            <a:pPr>
              <a:lnSpc>
                <a:spcPct val="100000"/>
              </a:lnSpc>
              <a:spcBef>
                <a:spcPts val="0"/>
              </a:spcBef>
              <a:buClrTx/>
              <a:buSzTx/>
            </a:pPr>
            <a:r>
              <a:rPr lang="en-US" sz="2800" dirty="0" smtClean="0"/>
              <a:t>Joseph of </a:t>
            </a:r>
            <a:r>
              <a:rPr lang="en-US" sz="2800" dirty="0" err="1" smtClean="0"/>
              <a:t>Arimithea</a:t>
            </a:r>
            <a:r>
              <a:rPr lang="en-US" sz="2800" dirty="0" smtClean="0"/>
              <a:t> and Nicodemus wrapped him in linen and embalmed him in thick ointments. How did he breathe through it all?</a:t>
            </a:r>
          </a:p>
        </p:txBody>
      </p:sp>
    </p:spTree>
    <p:extLst>
      <p:ext uri="{BB962C8B-B14F-4D97-AF65-F5344CB8AC3E}">
        <p14:creationId xmlns:p14="http://schemas.microsoft.com/office/powerpoint/2010/main" val="302113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one: </a:t>
            </a:r>
            <a:r>
              <a:rPr lang="en-US" dirty="0" err="1" smtClean="0"/>
              <a:t>jesus</a:t>
            </a:r>
            <a:r>
              <a:rPr lang="en-US" dirty="0" smtClean="0"/>
              <a:t> </a:t>
            </a:r>
            <a:r>
              <a:rPr lang="en-US" dirty="0" err="1" smtClean="0"/>
              <a:t>didn</a:t>
            </a:r>
            <a:r>
              <a:rPr lang="uk-UA" dirty="0" smtClean="0"/>
              <a:t>’</a:t>
            </a:r>
            <a:r>
              <a:rPr lang="en-US" dirty="0" smtClean="0"/>
              <a:t>t actually die but escaped the tomb</a:t>
            </a:r>
            <a:endParaRPr lang="en-US" dirty="0"/>
          </a:p>
        </p:txBody>
      </p:sp>
      <p:sp>
        <p:nvSpPr>
          <p:cNvPr id="3" name="Content Placeholder 2"/>
          <p:cNvSpPr>
            <a:spLocks noGrp="1"/>
          </p:cNvSpPr>
          <p:nvPr>
            <p:ph idx="1"/>
          </p:nvPr>
        </p:nvSpPr>
        <p:spPr/>
        <p:txBody>
          <a:bodyPr>
            <a:noAutofit/>
          </a:bodyPr>
          <a:lstStyle/>
          <a:p>
            <a:pPr>
              <a:lnSpc>
                <a:spcPct val="100000"/>
              </a:lnSpc>
              <a:spcBef>
                <a:spcPts val="0"/>
              </a:spcBef>
              <a:buClrTx/>
              <a:buSzTx/>
            </a:pPr>
            <a:r>
              <a:rPr lang="en-US" sz="2400" dirty="0" smtClean="0"/>
              <a:t>Jesus then had to unwrap Himself; push over or roll back (!) the 1-2 ton rock (!!!).</a:t>
            </a:r>
          </a:p>
          <a:p>
            <a:pPr>
              <a:lnSpc>
                <a:spcPct val="100000"/>
              </a:lnSpc>
              <a:spcBef>
                <a:spcPts val="0"/>
              </a:spcBef>
              <a:buClrTx/>
              <a:buSzTx/>
            </a:pPr>
            <a:r>
              <a:rPr lang="en-US" sz="2400" dirty="0" smtClean="0"/>
              <a:t>Then amazingly overpower the well-armed Roman guards or secretly escape past the sleeping Roman guards (a crime punishable by death) after pushing the 1-2 ton rock. </a:t>
            </a:r>
          </a:p>
          <a:p>
            <a:pPr>
              <a:lnSpc>
                <a:spcPct val="100000"/>
              </a:lnSpc>
              <a:spcBef>
                <a:spcPts val="0"/>
              </a:spcBef>
              <a:buClrTx/>
              <a:buSzTx/>
            </a:pPr>
            <a:r>
              <a:rPr lang="en-US" sz="2400" dirty="0" smtClean="0"/>
              <a:t>He then gets back to the frightened disciples in his greatly weakened state and says I’m alive!” and then they go around the empire risking their life proclaiming Jesus had risen from the dead! Does this make sense?</a:t>
            </a:r>
          </a:p>
        </p:txBody>
      </p:sp>
    </p:spTree>
    <p:extLst>
      <p:ext uri="{BB962C8B-B14F-4D97-AF65-F5344CB8AC3E}">
        <p14:creationId xmlns:p14="http://schemas.microsoft.com/office/powerpoint/2010/main" val="2443172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One: Jesus </a:t>
            </a:r>
            <a:r>
              <a:rPr lang="en-US" dirty="0" err="1" smtClean="0"/>
              <a:t>didn</a:t>
            </a:r>
            <a:r>
              <a:rPr lang="uk-UA" dirty="0" smtClean="0"/>
              <a:t>’</a:t>
            </a:r>
            <a:r>
              <a:rPr lang="en-US" dirty="0" smtClean="0"/>
              <a:t>t die but escaped.</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3554" y="2016124"/>
            <a:ext cx="7854846" cy="4564557"/>
          </a:xfrm>
          <a:prstGeom prst="rect">
            <a:avLst/>
          </a:prstGeom>
          <a:noFill/>
          <a:ln>
            <a:noFill/>
          </a:ln>
        </p:spPr>
      </p:pic>
    </p:spTree>
    <p:extLst>
      <p:ext uri="{BB962C8B-B14F-4D97-AF65-F5344CB8AC3E}">
        <p14:creationId xmlns:p14="http://schemas.microsoft.com/office/powerpoint/2010/main" val="2091511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two: the disciples stole the body!</a:t>
            </a:r>
            <a:endParaRPr lang="en-US" dirty="0"/>
          </a:p>
        </p:txBody>
      </p:sp>
      <p:sp>
        <p:nvSpPr>
          <p:cNvPr id="3" name="Content Placeholder 2"/>
          <p:cNvSpPr>
            <a:spLocks noGrp="1"/>
          </p:cNvSpPr>
          <p:nvPr>
            <p:ph idx="1"/>
          </p:nvPr>
        </p:nvSpPr>
        <p:spPr>
          <a:xfrm>
            <a:off x="1451579" y="2015732"/>
            <a:ext cx="9603275" cy="4042168"/>
          </a:xfrm>
        </p:spPr>
        <p:txBody>
          <a:bodyPr>
            <a:normAutofit/>
          </a:bodyPr>
          <a:lstStyle/>
          <a:p>
            <a:pPr>
              <a:lnSpc>
                <a:spcPct val="100000"/>
              </a:lnSpc>
              <a:spcBef>
                <a:spcPts val="0"/>
              </a:spcBef>
              <a:buClrTx/>
              <a:buSzTx/>
            </a:pPr>
            <a:r>
              <a:rPr lang="en-US" sz="2400" dirty="0" smtClean="0"/>
              <a:t>The terrified disciples who had just run away on the night Jesus was betrayed suddenly became very brave.</a:t>
            </a:r>
          </a:p>
          <a:p>
            <a:pPr>
              <a:lnSpc>
                <a:spcPct val="100000"/>
              </a:lnSpc>
              <a:spcBef>
                <a:spcPts val="0"/>
              </a:spcBef>
              <a:buClrTx/>
              <a:buSzTx/>
            </a:pPr>
            <a:r>
              <a:rPr lang="en-US" sz="2400" dirty="0" smtClean="0"/>
              <a:t>The disciples overpowered the well-armed, well-trained professional Roman soldiers guarding the tomb.</a:t>
            </a:r>
          </a:p>
          <a:p>
            <a:pPr>
              <a:lnSpc>
                <a:spcPct val="100000"/>
              </a:lnSpc>
              <a:spcBef>
                <a:spcPts val="0"/>
              </a:spcBef>
              <a:buClrTx/>
              <a:buSzTx/>
            </a:pPr>
            <a:r>
              <a:rPr lang="en-US" sz="2400" dirty="0" smtClean="0"/>
              <a:t>The disciples pushed back the 1-2 ton rock; got Jesus dead body; and then hid it in another secret, undiscovered tomb.</a:t>
            </a:r>
          </a:p>
          <a:p>
            <a:pPr>
              <a:lnSpc>
                <a:spcPct val="100000"/>
              </a:lnSpc>
              <a:spcBef>
                <a:spcPts val="0"/>
              </a:spcBef>
              <a:buClrTx/>
              <a:buSzTx/>
            </a:pPr>
            <a:r>
              <a:rPr lang="en-US" sz="2400" dirty="0" smtClean="0"/>
              <a:t>The disciples then risk their lives; livelihoods; family members; and possessions by preaching an obvious mistruth that Jesus was alive.</a:t>
            </a:r>
          </a:p>
          <a:p>
            <a:pPr>
              <a:lnSpc>
                <a:spcPct val="100000"/>
              </a:lnSpc>
              <a:spcBef>
                <a:spcPts val="0"/>
              </a:spcBef>
              <a:buClrTx/>
              <a:buSzTx/>
            </a:pPr>
            <a:r>
              <a:rPr lang="en-US" sz="2400" dirty="0" smtClean="0"/>
              <a:t>Does this make sense? Peter denied Jesus three times; he was so chicken of being caught out he was a believer. The other disciples ran away.</a:t>
            </a:r>
            <a:endParaRPr lang="en-US" sz="2400" dirty="0"/>
          </a:p>
        </p:txBody>
      </p:sp>
    </p:spTree>
    <p:extLst>
      <p:ext uri="{BB962C8B-B14F-4D97-AF65-F5344CB8AC3E}">
        <p14:creationId xmlns:p14="http://schemas.microsoft.com/office/powerpoint/2010/main" val="1877582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two: the disciples stole the body</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2102069"/>
            <a:ext cx="9461260" cy="3789064"/>
          </a:xfrm>
          <a:prstGeom prst="rect">
            <a:avLst/>
          </a:prstGeom>
          <a:noFill/>
          <a:ln>
            <a:noFill/>
          </a:ln>
        </p:spPr>
      </p:pic>
    </p:spTree>
    <p:extLst>
      <p:ext uri="{BB962C8B-B14F-4D97-AF65-F5344CB8AC3E}">
        <p14:creationId xmlns:p14="http://schemas.microsoft.com/office/powerpoint/2010/main" val="1546867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two: the disciples stole the body under the roman soldiers’ noses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181628" y="2733580"/>
            <a:ext cx="4143068" cy="2014728"/>
          </a:xfrm>
          <a:prstGeom prst="rect">
            <a:avLst/>
          </a:prstGeom>
          <a:noFill/>
          <a:ln>
            <a:noFill/>
          </a:ln>
        </p:spPr>
      </p:pic>
    </p:spTree>
    <p:extLst>
      <p:ext uri="{BB962C8B-B14F-4D97-AF65-F5344CB8AC3E}">
        <p14:creationId xmlns:p14="http://schemas.microsoft.com/office/powerpoint/2010/main" val="49095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three: the disciples (and everybody else who saw him) hallucinated the same thing.</a:t>
            </a:r>
            <a:endParaRPr lang="en-US" dirty="0"/>
          </a:p>
        </p:txBody>
      </p:sp>
      <p:sp>
        <p:nvSpPr>
          <p:cNvPr id="3" name="Content Placeholder 2"/>
          <p:cNvSpPr>
            <a:spLocks noGrp="1"/>
          </p:cNvSpPr>
          <p:nvPr>
            <p:ph idx="1"/>
          </p:nvPr>
        </p:nvSpPr>
        <p:spPr>
          <a:xfrm>
            <a:off x="1451579" y="2015732"/>
            <a:ext cx="9603275" cy="4042168"/>
          </a:xfrm>
        </p:spPr>
        <p:txBody>
          <a:bodyPr>
            <a:normAutofit/>
          </a:bodyPr>
          <a:lstStyle/>
          <a:p>
            <a:r>
              <a:rPr lang="en-US" sz="2200" dirty="0" smtClean="0"/>
              <a:t>The disciples were so distraught that they all (all 11 of them!) hallucinated that Jesus was alive and had spoken and ate with them over 40 days.</a:t>
            </a:r>
          </a:p>
          <a:p>
            <a:r>
              <a:rPr lang="en-US" sz="2200" dirty="0" smtClean="0"/>
              <a:t>However, the Gospels all say that they met, talked and ate with Jesus several times over 40 days. And that Jesus had been seen on the flesh by other disciples.</a:t>
            </a:r>
          </a:p>
          <a:p>
            <a:r>
              <a:rPr lang="en-US" sz="2200" dirty="0" smtClean="0"/>
              <a:t>On one occasion Jesus was seen by 500 people at one time. Did they all hallucinate the same thing?</a:t>
            </a:r>
          </a:p>
          <a:p>
            <a:r>
              <a:rPr lang="en-US" sz="2200" dirty="0" smtClean="0"/>
              <a:t>Why </a:t>
            </a:r>
            <a:r>
              <a:rPr lang="en-US" sz="2200" dirty="0" err="1" smtClean="0"/>
              <a:t>didn</a:t>
            </a:r>
            <a:r>
              <a:rPr lang="uk-UA" sz="2200" dirty="0" smtClean="0"/>
              <a:t>’</a:t>
            </a:r>
            <a:r>
              <a:rPr lang="en-US" sz="2200" dirty="0" smtClean="0"/>
              <a:t>t the Jewish authorities and Roman guards just show the dead body of Jesus to quell the belief that Jesus was actually alive?</a:t>
            </a:r>
          </a:p>
          <a:p>
            <a:endParaRPr lang="en-US" dirty="0"/>
          </a:p>
        </p:txBody>
      </p:sp>
    </p:spTree>
    <p:extLst>
      <p:ext uri="{BB962C8B-B14F-4D97-AF65-F5344CB8AC3E}">
        <p14:creationId xmlns:p14="http://schemas.microsoft.com/office/powerpoint/2010/main" val="280686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 </a:t>
            </a:r>
            <a:r>
              <a:rPr lang="en-US" dirty="0" err="1" smtClean="0"/>
              <a:t>richard</a:t>
            </a:r>
            <a:r>
              <a:rPr lang="en-US" dirty="0" smtClean="0"/>
              <a:t> </a:t>
            </a:r>
            <a:r>
              <a:rPr lang="en-US" dirty="0" err="1" smtClean="0"/>
              <a:t>dawkins</a:t>
            </a:r>
            <a:endParaRPr lang="en-US" dirty="0"/>
          </a:p>
        </p:txBody>
      </p:sp>
      <p:pic>
        <p:nvPicPr>
          <p:cNvPr id="1026" name="Picture 2" descr="https://timgsa.baidu.com/timg?image&amp;quality=80&amp;size=b9999_10000&amp;sec=1554824597059&amp;di=ca418b55c5a67ab70b91e992aa36191e&amp;imgtype=0&amp;src=http%3A%2F%2Fpic.baike.soso.com%2Fp%2F20120907%2F20120907162449-27606417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1986144"/>
            <a:ext cx="3277156" cy="3449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imgsa.baidu.com/timg?image&amp;quality=80&amp;size=b9999_10000&amp;sec=1554824674775&amp;di=2e1e7d7e457c6a11b60a77861184f7d2&amp;imgtype=0&amp;src=http%3A%2F%2Fimg3.doubanio.com%2Fmpic%2Fs68445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979" y="1986144"/>
            <a:ext cx="3237875"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82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three: they all dreamed it up.  So why not show the body to stop the rumor?</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51579" y="1853754"/>
            <a:ext cx="9603275" cy="4332734"/>
          </a:xfrm>
          <a:prstGeom prst="rect">
            <a:avLst/>
          </a:prstGeom>
          <a:noFill/>
          <a:ln>
            <a:noFill/>
          </a:ln>
        </p:spPr>
      </p:pic>
    </p:spTree>
    <p:extLst>
      <p:ext uri="{BB962C8B-B14F-4D97-AF65-F5344CB8AC3E}">
        <p14:creationId xmlns:p14="http://schemas.microsoft.com/office/powerpoint/2010/main" val="87670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jesus</a:t>
            </a:r>
            <a:r>
              <a:rPr lang="en-US" dirty="0" smtClean="0"/>
              <a:t> and the cross actually tell us about yourself and about God?</a:t>
            </a:r>
            <a:endParaRPr lang="en-US" dirty="0"/>
          </a:p>
        </p:txBody>
      </p:sp>
      <p:sp>
        <p:nvSpPr>
          <p:cNvPr id="3" name="Content Placeholder 2"/>
          <p:cNvSpPr>
            <a:spLocks noGrp="1"/>
          </p:cNvSpPr>
          <p:nvPr>
            <p:ph idx="1"/>
          </p:nvPr>
        </p:nvSpPr>
        <p:spPr/>
        <p:txBody>
          <a:bodyPr>
            <a:normAutofit/>
          </a:bodyPr>
          <a:lstStyle/>
          <a:p>
            <a:r>
              <a:rPr lang="en-US" sz="2400" dirty="0" smtClean="0"/>
              <a:t>Why is Jesus actually doing on the cross? Why is he there?</a:t>
            </a:r>
          </a:p>
          <a:p>
            <a:r>
              <a:rPr lang="en-US" sz="2400" dirty="0" smtClean="0"/>
              <a:t>The cross tells us deep things about God and about ourselves. Some we don</a:t>
            </a:r>
            <a:r>
              <a:rPr lang="uk-UA" sz="2400" dirty="0" smtClean="0"/>
              <a:t>’</a:t>
            </a:r>
            <a:r>
              <a:rPr lang="en-US" sz="2400" dirty="0" smtClean="0"/>
              <a:t>t want to know. First, the cross tells us how serious sin is to God.</a:t>
            </a:r>
          </a:p>
        </p:txBody>
      </p:sp>
    </p:spTree>
    <p:extLst>
      <p:ext uri="{BB962C8B-B14F-4D97-AF65-F5344CB8AC3E}">
        <p14:creationId xmlns:p14="http://schemas.microsoft.com/office/powerpoint/2010/main" val="1633302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serious is sin to god? Look at the cross and you can tell.</a:t>
            </a:r>
            <a:endParaRPr lang="en-US" dirty="0"/>
          </a:p>
        </p:txBody>
      </p:sp>
      <p:sp>
        <p:nvSpPr>
          <p:cNvPr id="3" name="Content Placeholder 2"/>
          <p:cNvSpPr>
            <a:spLocks noGrp="1"/>
          </p:cNvSpPr>
          <p:nvPr>
            <p:ph idx="1"/>
          </p:nvPr>
        </p:nvSpPr>
        <p:spPr/>
        <p:txBody>
          <a:bodyPr>
            <a:normAutofit lnSpcReduction="10000"/>
          </a:bodyPr>
          <a:lstStyle/>
          <a:p>
            <a:r>
              <a:rPr lang="en-US" dirty="0" smtClean="0"/>
              <a:t>“No proof of the fullness of sin </a:t>
            </a:r>
            <a:r>
              <a:rPr lang="is-IS" dirty="0" smtClean="0"/>
              <a:t>….. </a:t>
            </a:r>
            <a:r>
              <a:rPr lang="en-US" dirty="0" smtClean="0"/>
              <a:t>I</a:t>
            </a:r>
            <a:r>
              <a:rPr lang="is-IS" dirty="0" smtClean="0"/>
              <a:t>s so overwhelming and unanswerable as the cross and passion of our Lord Jesus Christ and the whiole doctrine of His substitution atonement</a:t>
            </a:r>
            <a:r>
              <a:rPr lang="is-IS" b="1" i="1" dirty="0" smtClean="0"/>
              <a:t>. Terribly black must that guilt be for which nothing but the blood of the Son of God could make satisfaction. Heavy must that weight of human sin be that made Jesus groan and sweat drops of blood in agony </a:t>
            </a:r>
            <a:r>
              <a:rPr lang="is-IS" dirty="0" smtClean="0"/>
              <a:t>at Gethsemane and cry at Golgotha, “My God, My God, why have you forsaken Me?” (Ryle)</a:t>
            </a:r>
          </a:p>
          <a:p>
            <a:r>
              <a:rPr lang="is-IS" dirty="0" smtClean="0"/>
              <a:t>“Never was sin to be more abominably sinful, than when the burden of it was upon the shoulders of the Son of God. Would you, then see the true demerit of sin? </a:t>
            </a:r>
            <a:r>
              <a:rPr lang="en-US" dirty="0" smtClean="0"/>
              <a:t>T</a:t>
            </a:r>
            <a:r>
              <a:rPr lang="is-IS" dirty="0" smtClean="0"/>
              <a:t>ake the measure of it from the cross of Christ.” (Owen)</a:t>
            </a:r>
            <a:endParaRPr lang="en-US" dirty="0"/>
          </a:p>
        </p:txBody>
      </p:sp>
    </p:spTree>
    <p:extLst>
      <p:ext uri="{BB962C8B-B14F-4D97-AF65-F5344CB8AC3E}">
        <p14:creationId xmlns:p14="http://schemas.microsoft.com/office/powerpoint/2010/main" val="1131813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cross tells us about god’s justice and god’s holiness.</a:t>
            </a:r>
            <a:endParaRPr lang="en-US" dirty="0"/>
          </a:p>
        </p:txBody>
      </p:sp>
      <p:sp>
        <p:nvSpPr>
          <p:cNvPr id="3" name="Content Placeholder 2"/>
          <p:cNvSpPr>
            <a:spLocks noGrp="1"/>
          </p:cNvSpPr>
          <p:nvPr>
            <p:ph idx="1"/>
          </p:nvPr>
        </p:nvSpPr>
        <p:spPr>
          <a:xfrm>
            <a:off x="1451579" y="1853754"/>
            <a:ext cx="9603275" cy="4248434"/>
          </a:xfrm>
        </p:spPr>
        <p:txBody>
          <a:bodyPr>
            <a:normAutofit fontScale="85000" lnSpcReduction="20000"/>
          </a:bodyPr>
          <a:lstStyle/>
          <a:p>
            <a:pPr marL="0" indent="0">
              <a:buNone/>
            </a:pPr>
            <a:r>
              <a:rPr lang="en-US" sz="2200" dirty="0" smtClean="0"/>
              <a:t>There are only 2 places where your sin can be – either they are on </a:t>
            </a:r>
            <a:r>
              <a:rPr lang="en-US" sz="2200" b="1" i="1" u="sng" dirty="0" smtClean="0"/>
              <a:t>you</a:t>
            </a:r>
            <a:r>
              <a:rPr lang="en-US" sz="2200" dirty="0" smtClean="0"/>
              <a:t> or they are on </a:t>
            </a:r>
            <a:r>
              <a:rPr lang="en-US" sz="2200" b="1" i="1" u="sng" dirty="0" smtClean="0"/>
              <a:t>Christ</a:t>
            </a:r>
            <a:r>
              <a:rPr lang="en-US" sz="2200" dirty="0" smtClean="0"/>
              <a:t>. </a:t>
            </a:r>
          </a:p>
          <a:p>
            <a:r>
              <a:rPr lang="en-US" sz="2200" dirty="0" smtClean="0"/>
              <a:t>Sexual sins: sleeping with your boyfriend/girlfriend,  viewing pornography</a:t>
            </a:r>
          </a:p>
          <a:p>
            <a:r>
              <a:rPr lang="en-US" sz="2200" dirty="0" smtClean="0"/>
              <a:t>Sins of pride and selfishness</a:t>
            </a:r>
          </a:p>
          <a:p>
            <a:r>
              <a:rPr lang="en-US" sz="2200" dirty="0" smtClean="0"/>
              <a:t>Sins of lying, slandering, swearing</a:t>
            </a:r>
          </a:p>
          <a:p>
            <a:r>
              <a:rPr lang="en-US" sz="2200" dirty="0" smtClean="0"/>
              <a:t>Disobeying your parents, teachers etc.</a:t>
            </a:r>
          </a:p>
          <a:p>
            <a:r>
              <a:rPr lang="en-US" sz="2200" dirty="0" smtClean="0"/>
              <a:t>Stealing </a:t>
            </a:r>
            <a:r>
              <a:rPr lang="en-US" sz="2200" dirty="0"/>
              <a:t>(</a:t>
            </a:r>
            <a:r>
              <a:rPr lang="en-US" sz="2200" dirty="0" err="1" smtClean="0"/>
              <a:t>eg</a:t>
            </a:r>
            <a:r>
              <a:rPr lang="en-US" sz="2200" dirty="0" smtClean="0"/>
              <a:t>. Not paying your taxes etc.)</a:t>
            </a:r>
          </a:p>
          <a:p>
            <a:r>
              <a:rPr lang="en-US" sz="2200" dirty="0" smtClean="0"/>
              <a:t>Drunkenness</a:t>
            </a:r>
          </a:p>
          <a:p>
            <a:r>
              <a:rPr lang="en-US" sz="2200" dirty="0" smtClean="0"/>
              <a:t>Anger, rage</a:t>
            </a:r>
            <a:r>
              <a:rPr lang="en-US" sz="2200" dirty="0"/>
              <a:t>,</a:t>
            </a:r>
            <a:r>
              <a:rPr lang="en-US" sz="2200" dirty="0" smtClean="0"/>
              <a:t> malice</a:t>
            </a:r>
          </a:p>
          <a:p>
            <a:pPr marL="0" indent="0">
              <a:buNone/>
            </a:pPr>
            <a:r>
              <a:rPr lang="en-US" sz="2200" dirty="0" smtClean="0"/>
              <a:t>Every sin is known by God. None are hidden. None are forgotten by God.</a:t>
            </a:r>
          </a:p>
          <a:p>
            <a:pPr marL="0" indent="0">
              <a:buNone/>
            </a:pPr>
            <a:r>
              <a:rPr lang="en-US" sz="2200" dirty="0" smtClean="0"/>
              <a:t>Ezekiel 18:20: “The soul that sins shall die.”</a:t>
            </a:r>
          </a:p>
          <a:p>
            <a:endParaRPr lang="en-US" dirty="0" smtClean="0"/>
          </a:p>
        </p:txBody>
      </p:sp>
    </p:spTree>
    <p:extLst>
      <p:ext uri="{BB962C8B-B14F-4D97-AF65-F5344CB8AC3E}">
        <p14:creationId xmlns:p14="http://schemas.microsoft.com/office/powerpoint/2010/main" val="1908153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cross tells us about god’s love for sinners</a:t>
            </a:r>
            <a:endParaRPr lang="en-US" dirty="0"/>
          </a:p>
        </p:txBody>
      </p:sp>
      <p:sp>
        <p:nvSpPr>
          <p:cNvPr id="3" name="Content Placeholder 2"/>
          <p:cNvSpPr>
            <a:spLocks noGrp="1"/>
          </p:cNvSpPr>
          <p:nvPr>
            <p:ph idx="1"/>
          </p:nvPr>
        </p:nvSpPr>
        <p:spPr/>
        <p:txBody>
          <a:bodyPr/>
          <a:lstStyle/>
          <a:p>
            <a:r>
              <a:rPr lang="en-US" dirty="0" smtClean="0"/>
              <a:t>John 3:16 For God so loved (insert your name here) that He gave His one and only Son so that (insert your name here) believes in Him shall not perish but have everlasting life. </a:t>
            </a:r>
          </a:p>
          <a:p>
            <a:r>
              <a:rPr lang="en-US" dirty="0" smtClean="0"/>
              <a:t>John 11:  25: “I am the resurrection and the Life.  Whoever believes in me shall live., even though they die.  And whoever lives in believing  in me shall never die.” </a:t>
            </a:r>
          </a:p>
          <a:p>
            <a:r>
              <a:rPr lang="en-US" dirty="0" smtClean="0"/>
              <a:t>You may not value your own souls or body but God does. </a:t>
            </a:r>
          </a:p>
          <a:p>
            <a:r>
              <a:rPr lang="en-US" dirty="0" smtClean="0"/>
              <a:t>“However lightly you may esteem your own souls, I know our Lord has set an unspeakable value on them. He thought them worthy of His most precious blood.” (Whitfield)</a:t>
            </a:r>
            <a:endParaRPr lang="en-US" dirty="0"/>
          </a:p>
        </p:txBody>
      </p:sp>
    </p:spTree>
    <p:extLst>
      <p:ext uri="{BB962C8B-B14F-4D97-AF65-F5344CB8AC3E}">
        <p14:creationId xmlns:p14="http://schemas.microsoft.com/office/powerpoint/2010/main" val="273782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believer?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They trust explicitly in Jesus Christ. To save them They wrap their arms, </a:t>
            </a:r>
            <a:r>
              <a:rPr lang="en-US" b="1" i="1" dirty="0" smtClean="0"/>
              <a:t>so to speak</a:t>
            </a:r>
            <a:r>
              <a:rPr lang="en-US" dirty="0" smtClean="0"/>
              <a:t>, around Jesus’ legs at the cross and take hold of Him. </a:t>
            </a:r>
          </a:p>
          <a:p>
            <a:r>
              <a:rPr lang="en-US" dirty="0" smtClean="0"/>
              <a:t>“Upon a life I did not live, upon a death I did not die; another’s life, another’s death I stake my whole eternity.” They do not trust in their own goodness or works.</a:t>
            </a:r>
          </a:p>
          <a:p>
            <a:r>
              <a:rPr lang="en-US" dirty="0" smtClean="0"/>
              <a:t>They are sorry/repentant for their sins. They realize that it was their own sins that caused Jesus to die and are sorrowful for their sins. They turn over a new leaf. They go in a new direction. They look up to Jesus’ face on the cross and realize it was their sins that held Jesus there. </a:t>
            </a:r>
          </a:p>
          <a:p>
            <a:r>
              <a:rPr lang="en-US" dirty="0" smtClean="0"/>
              <a:t>”Surely no rebel can expect the king to pardon his treason while he remains in open revolt”.</a:t>
            </a:r>
          </a:p>
          <a:p>
            <a:r>
              <a:rPr lang="en-US" dirty="0" smtClean="0"/>
              <a:t>A genuine believer is like a two-sided coin. They trust in Jesus alone. On the other side, they are sorry for their sins and repents. The two must go together. </a:t>
            </a:r>
            <a:endParaRPr lang="en-US" dirty="0"/>
          </a:p>
        </p:txBody>
      </p:sp>
    </p:spTree>
    <p:extLst>
      <p:ext uri="{BB962C8B-B14F-4D97-AF65-F5344CB8AC3E}">
        <p14:creationId xmlns:p14="http://schemas.microsoft.com/office/powerpoint/2010/main" val="1936872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0" y="3336925"/>
            <a:ext cx="2603500" cy="3349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914" y="0"/>
            <a:ext cx="2159001" cy="3336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122" y="0"/>
            <a:ext cx="2279650" cy="34178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0186" y="0"/>
            <a:ext cx="2114550" cy="3416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2176" y="3490119"/>
            <a:ext cx="2263775"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6123" y="3494088"/>
            <a:ext cx="2105025" cy="32432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581891" y="-992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8"/>
          <p:cNvSpPr>
            <a:spLocks noChangeArrowheads="1"/>
          </p:cNvSpPr>
          <p:nvPr/>
        </p:nvSpPr>
        <p:spPr bwMode="auto">
          <a:xfrm>
            <a:off x="-407137" y="-408226"/>
            <a:ext cx="13522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charset="0"/>
              </a:rPr>
              <a:t>PERHAPS YOU WANT TO KNOW MORE. IF SO THEN I ENCOURAGE YOU TO GET AND READ THE FOLLOWING </a:t>
            </a:r>
            <a:r>
              <a:rPr kumimoji="0" lang="en-US" altLang="en-US" sz="1800" b="1" i="0" u="none" strike="noStrike" cap="none" normalizeH="0" baseline="0" dirty="0" smtClean="0">
                <a:ln>
                  <a:noFill/>
                </a:ln>
                <a:solidFill>
                  <a:schemeClr val="tx1"/>
                </a:solidFill>
                <a:effectLst/>
                <a:latin typeface="Arial" charset="0"/>
              </a:rPr>
              <a:t>BOOKS.</a:t>
            </a:r>
            <a:endParaRPr kumimoji="0" lang="en-US" alt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61444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 RICHARD DAWKINS</a:t>
            </a:r>
            <a:endParaRPr lang="en-US" dirty="0"/>
          </a:p>
        </p:txBody>
      </p:sp>
      <p:sp>
        <p:nvSpPr>
          <p:cNvPr id="3" name="Content Placeholder 2"/>
          <p:cNvSpPr>
            <a:spLocks noGrp="1"/>
          </p:cNvSpPr>
          <p:nvPr>
            <p:ph idx="1"/>
          </p:nvPr>
        </p:nvSpPr>
        <p:spPr>
          <a:xfrm>
            <a:off x="1451579" y="1853754"/>
            <a:ext cx="9603275" cy="3612591"/>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dirty="0" smtClean="0"/>
              <a:t>“A delusion is something that people believe in despite a total lack of evidence.”</a:t>
            </a:r>
          </a:p>
          <a:p>
            <a:pPr marL="0" marR="0" lvl="0" indent="0" defTabSz="914400" eaLnBrk="1" fontAlgn="auto" latinLnBrk="0" hangingPunct="1">
              <a:lnSpc>
                <a:spcPct val="100000"/>
              </a:lnSpc>
              <a:spcBef>
                <a:spcPts val="0"/>
              </a:spcBef>
              <a:spcAft>
                <a:spcPts val="0"/>
              </a:spcAft>
              <a:buClrTx/>
              <a:buSzTx/>
              <a:buFontTx/>
              <a:buNone/>
              <a:tabLst/>
              <a:defRPr/>
            </a:pPr>
            <a:endParaRPr lang="en-US" sz="2500" dirty="0"/>
          </a:p>
          <a:p>
            <a:pPr marL="0" marR="0" lvl="0" indent="0" defTabSz="914400" eaLnBrk="1" fontAlgn="auto" latinLnBrk="0" hangingPunct="1">
              <a:lnSpc>
                <a:spcPct val="100000"/>
              </a:lnSpc>
              <a:spcBef>
                <a:spcPts val="0"/>
              </a:spcBef>
              <a:spcAft>
                <a:spcPts val="0"/>
              </a:spcAft>
              <a:buClrTx/>
              <a:buSzTx/>
              <a:buFontTx/>
              <a:buNone/>
              <a:tabLst/>
              <a:defRPr/>
            </a:pPr>
            <a:r>
              <a:rPr lang="en-US" sz="2500" dirty="0" smtClean="0"/>
              <a:t>“When one person suffers from a delusion it is called insanity. When many people suffer from a delusion it is called religion.”</a:t>
            </a:r>
          </a:p>
          <a:p>
            <a:pPr marL="0" marR="0" lvl="0" indent="0" defTabSz="914400" eaLnBrk="1" fontAlgn="auto" latinLnBrk="0" hangingPunct="1">
              <a:lnSpc>
                <a:spcPct val="100000"/>
              </a:lnSpc>
              <a:spcBef>
                <a:spcPts val="0"/>
              </a:spcBef>
              <a:spcAft>
                <a:spcPts val="0"/>
              </a:spcAft>
              <a:buClrTx/>
              <a:buSzTx/>
              <a:buFontTx/>
              <a:buNone/>
              <a:tabLst/>
              <a:defRPr/>
            </a:pPr>
            <a:endParaRPr lang="en-US" sz="2500" dirty="0"/>
          </a:p>
          <a:p>
            <a:pPr marL="0" marR="0" lvl="0" indent="0" defTabSz="914400" eaLnBrk="1" fontAlgn="auto" latinLnBrk="0" hangingPunct="1">
              <a:lnSpc>
                <a:spcPct val="100000"/>
              </a:lnSpc>
              <a:spcBef>
                <a:spcPts val="0"/>
              </a:spcBef>
              <a:spcAft>
                <a:spcPts val="0"/>
              </a:spcAft>
              <a:buClrTx/>
              <a:buSzTx/>
              <a:buFontTx/>
              <a:buNone/>
              <a:tabLst/>
              <a:defRPr/>
            </a:pPr>
            <a:r>
              <a:rPr lang="en-US" sz="2500" dirty="0" smtClean="0"/>
              <a:t>“Faith is the great cop-out, the greatest excuse to evade the need to think and evaluate evidence. Faith is the belief in spite of</a:t>
            </a:r>
            <a:r>
              <a:rPr lang="is-IS" sz="2500" dirty="0" smtClean="0"/>
              <a:t>…</a:t>
            </a:r>
            <a:r>
              <a:rPr lang="en-US" sz="2500" dirty="0" smtClean="0"/>
              <a:t>t</a:t>
            </a:r>
            <a:r>
              <a:rPr lang="is-IS" sz="2500" dirty="0" smtClean="0"/>
              <a:t>he lack of evidence”.</a:t>
            </a:r>
          </a:p>
          <a:p>
            <a:pPr marL="0" marR="0" lvl="0" indent="0" defTabSz="914400" eaLnBrk="1" fontAlgn="auto" latinLnBrk="0" hangingPunct="1">
              <a:lnSpc>
                <a:spcPct val="100000"/>
              </a:lnSpc>
              <a:spcBef>
                <a:spcPts val="0"/>
              </a:spcBef>
              <a:spcAft>
                <a:spcPts val="0"/>
              </a:spcAft>
              <a:buClrTx/>
              <a:buSzTx/>
              <a:buFontTx/>
              <a:buNone/>
              <a:tabLst/>
              <a:defRPr/>
            </a:pPr>
            <a:endParaRPr lang="is-IS" sz="2500" dirty="0"/>
          </a:p>
          <a:p>
            <a:pPr marL="0" marR="0" lvl="0" indent="0" defTabSz="914400" eaLnBrk="1" fontAlgn="auto" latinLnBrk="0" hangingPunct="1">
              <a:lnSpc>
                <a:spcPct val="100000"/>
              </a:lnSpc>
              <a:spcBef>
                <a:spcPts val="0"/>
              </a:spcBef>
              <a:spcAft>
                <a:spcPts val="0"/>
              </a:spcAft>
              <a:buClrTx/>
              <a:buSzTx/>
              <a:buFontTx/>
              <a:buNone/>
              <a:tabLst/>
              <a:defRPr/>
            </a:pPr>
            <a:r>
              <a:rPr lang="is-IS" sz="2500" dirty="0" smtClean="0"/>
              <a:t>“Evidence is the only reason to believe something.”</a:t>
            </a:r>
            <a:endParaRPr lang="en-US" sz="2500" dirty="0"/>
          </a:p>
        </p:txBody>
      </p:sp>
    </p:spTree>
    <p:extLst>
      <p:ext uri="{BB962C8B-B14F-4D97-AF65-F5344CB8AC3E}">
        <p14:creationId xmlns:p14="http://schemas.microsoft.com/office/powerpoint/2010/main" val="415013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Antony Flew – world’s leading atheist</a:t>
            </a:r>
            <a:br>
              <a:rPr lang="en-US" dirty="0" smtClean="0"/>
            </a:br>
            <a:r>
              <a:rPr lang="en-US" dirty="0" smtClean="0"/>
              <a:t>William Warner – </a:t>
            </a:r>
            <a:r>
              <a:rPr lang="en-US" dirty="0" err="1" smtClean="0"/>
              <a:t>u.s.</a:t>
            </a:r>
            <a:r>
              <a:rPr lang="en-US" dirty="0" smtClean="0"/>
              <a:t> Cold Case Investigator</a:t>
            </a:r>
            <a:endParaRPr lang="en-US" dirty="0"/>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“My discovery of the Divine has been a pilgrimage of reason and not faith” (Flew)</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a:t>
            </a:r>
            <a:r>
              <a:rPr lang="is-IS" sz="2800" dirty="0" smtClean="0"/>
              <a:t>...I had to go where the evidence leads” (Flew)</a:t>
            </a:r>
          </a:p>
          <a:p>
            <a:pPr marL="0" marR="0" lvl="0" indent="0" defTabSz="914400" eaLnBrk="1" fontAlgn="auto" latinLnBrk="0" hangingPunct="1">
              <a:lnSpc>
                <a:spcPct val="100000"/>
              </a:lnSpc>
              <a:spcBef>
                <a:spcPts val="0"/>
              </a:spcBef>
              <a:spcAft>
                <a:spcPts val="0"/>
              </a:spcAft>
              <a:buClrTx/>
              <a:buSzTx/>
              <a:buFontTx/>
              <a:buNone/>
              <a:tabLst/>
              <a:defRPr/>
            </a:pPr>
            <a:endParaRPr lang="is-IS" sz="2800" dirty="0"/>
          </a:p>
          <a:p>
            <a:pPr marL="0" marR="0" lvl="0" indent="0" defTabSz="914400" eaLnBrk="1" fontAlgn="auto" latinLnBrk="0" hangingPunct="1">
              <a:lnSpc>
                <a:spcPct val="100000"/>
              </a:lnSpc>
              <a:spcBef>
                <a:spcPts val="0"/>
              </a:spcBef>
              <a:spcAft>
                <a:spcPts val="0"/>
              </a:spcAft>
              <a:buClrTx/>
              <a:buSzTx/>
              <a:buFontTx/>
              <a:buNone/>
              <a:tabLst/>
              <a:defRPr/>
            </a:pPr>
            <a:r>
              <a:rPr lang="is-IS" sz="2800" dirty="0" smtClean="0"/>
              <a:t>“I’m not a Christian today because I was raised that way or because it satisfies some need or accomplishes some goal. I am simply a Christian because it’s evidently true”.  (Warner)</a:t>
            </a:r>
          </a:p>
          <a:p>
            <a:pPr marL="0" marR="0" lvl="0" indent="0" defTabSz="914400" eaLnBrk="1" fontAlgn="auto" latinLnBrk="0" hangingPunct="1">
              <a:lnSpc>
                <a:spcPct val="100000"/>
              </a:lnSpc>
              <a:spcBef>
                <a:spcPts val="0"/>
              </a:spcBef>
              <a:spcAft>
                <a:spcPts val="0"/>
              </a:spcAft>
              <a:buClrTx/>
              <a:buSzTx/>
              <a:buFontTx/>
              <a:buNone/>
              <a:tabLst/>
              <a:defRPr/>
            </a:pPr>
            <a:endParaRPr lang="is-I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0328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THE TESTIMONY OF FULFILLED PROPHECY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FACT ONE:  There are more than 300 prophecies about </a:t>
            </a:r>
            <a:r>
              <a:rPr lang="en-US" sz="2800" dirty="0"/>
              <a:t>J</a:t>
            </a:r>
            <a:r>
              <a:rPr lang="en-US" sz="2800" dirty="0" smtClean="0"/>
              <a:t>esus Christ written 400 to 1000 years before </a:t>
            </a:r>
            <a:r>
              <a:rPr lang="en-US" sz="2800" dirty="0"/>
              <a:t>J</a:t>
            </a:r>
            <a:r>
              <a:rPr lang="en-US" sz="2800" dirty="0" smtClean="0"/>
              <a:t>esus was born.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FACT TWO:  All these prophecies came true in </a:t>
            </a:r>
            <a:r>
              <a:rPr lang="en-US" sz="2800" dirty="0"/>
              <a:t>J</a:t>
            </a:r>
            <a:r>
              <a:rPr lang="en-US" sz="2800" dirty="0" smtClean="0"/>
              <a:t>esus </a:t>
            </a:r>
            <a:r>
              <a:rPr lang="en-US" sz="2800" dirty="0"/>
              <a:t>C</a:t>
            </a:r>
            <a:r>
              <a:rPr lang="en-US" sz="2800" dirty="0" smtClean="0"/>
              <a:t>hrist.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50902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PROPHECY FULLFILLED</a:t>
            </a:r>
            <a:endParaRPr lang="en-US" dirty="0"/>
          </a:p>
        </p:txBody>
      </p:sp>
      <p:sp>
        <p:nvSpPr>
          <p:cNvPr id="3" name="Content Placeholder 2"/>
          <p:cNvSpPr>
            <a:spLocks noGrp="1"/>
          </p:cNvSpPr>
          <p:nvPr>
            <p:ph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EXAMPLES: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King </a:t>
            </a:r>
            <a:r>
              <a:rPr lang="en-US" sz="2800" dirty="0"/>
              <a:t>D</a:t>
            </a:r>
            <a:r>
              <a:rPr lang="en-US" sz="2800" dirty="0" smtClean="0"/>
              <a:t>avid writes about </a:t>
            </a:r>
            <a:r>
              <a:rPr lang="en-US" sz="2800" dirty="0"/>
              <a:t>J</a:t>
            </a:r>
            <a:r>
              <a:rPr lang="en-US" sz="2800" dirty="0" smtClean="0"/>
              <a:t>esus 1000 years before </a:t>
            </a:r>
            <a:r>
              <a:rPr lang="en-US" sz="2800" dirty="0"/>
              <a:t>J</a:t>
            </a:r>
            <a:r>
              <a:rPr lang="en-US" sz="2800" dirty="0" smtClean="0"/>
              <a:t>esus was born.</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The prophet </a:t>
            </a:r>
            <a:r>
              <a:rPr lang="en-US" sz="2800" dirty="0"/>
              <a:t>I</a:t>
            </a:r>
            <a:r>
              <a:rPr lang="en-US" sz="2800" dirty="0" smtClean="0"/>
              <a:t>saiah writes about </a:t>
            </a:r>
            <a:r>
              <a:rPr lang="en-US" sz="2800" dirty="0"/>
              <a:t>J</a:t>
            </a:r>
            <a:r>
              <a:rPr lang="en-US" sz="2800" dirty="0" smtClean="0"/>
              <a:t>esus about 800 years before </a:t>
            </a:r>
            <a:r>
              <a:rPr lang="en-US" sz="2800" dirty="0"/>
              <a:t>J</a:t>
            </a:r>
            <a:r>
              <a:rPr lang="en-US" sz="2800" dirty="0" smtClean="0"/>
              <a:t>esus.</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Daniel writes about </a:t>
            </a:r>
            <a:r>
              <a:rPr lang="en-US" sz="2800" dirty="0"/>
              <a:t>J</a:t>
            </a:r>
            <a:r>
              <a:rPr lang="en-US" sz="2800" dirty="0" smtClean="0"/>
              <a:t>esus more than 500 years before </a:t>
            </a:r>
            <a:r>
              <a:rPr lang="en-US" sz="2800" dirty="0"/>
              <a:t>J</a:t>
            </a:r>
            <a:r>
              <a:rPr lang="en-US" sz="2800" dirty="0" smtClean="0"/>
              <a:t>esus existed.</a:t>
            </a:r>
            <a:endParaRPr lang="en-US" sz="2800" dirty="0"/>
          </a:p>
        </p:txBody>
      </p:sp>
    </p:spTree>
    <p:extLst>
      <p:ext uri="{BB962C8B-B14F-4D97-AF65-F5344CB8AC3E}">
        <p14:creationId xmlns:p14="http://schemas.microsoft.com/office/powerpoint/2010/main" val="496724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PROPHECY FULFILLED</a:t>
            </a:r>
            <a:endParaRPr lang="en-US" dirty="0"/>
          </a:p>
        </p:txBody>
      </p:sp>
      <p:sp>
        <p:nvSpPr>
          <p:cNvPr id="3" name="Content Placeholder 2"/>
          <p:cNvSpPr>
            <a:spLocks noGrp="1"/>
          </p:cNvSpPr>
          <p:nvPr>
            <p:ph idx="1"/>
          </p:nvPr>
        </p:nvSpPr>
        <p:spPr>
          <a:xfrm>
            <a:off x="1451579" y="1728788"/>
            <a:ext cx="9603275" cy="3737557"/>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dirty="0" smtClean="0"/>
              <a:t>ISAIAH 7:14 The Lord Himself will give you a sign: the virgin will conceive and give birth to a son, and will call him Immanuel (God with us).</a:t>
            </a:r>
          </a:p>
          <a:p>
            <a:pPr marL="0" marR="0" lvl="0" indent="0" defTabSz="914400" eaLnBrk="1" fontAlgn="auto" latinLnBrk="0" hangingPunct="1">
              <a:lnSpc>
                <a:spcPct val="100000"/>
              </a:lnSpc>
              <a:spcBef>
                <a:spcPts val="0"/>
              </a:spcBef>
              <a:spcAft>
                <a:spcPts val="0"/>
              </a:spcAft>
              <a:buClrTx/>
              <a:buSzTx/>
              <a:buFontTx/>
              <a:buNone/>
              <a:tabLst/>
              <a:defRPr/>
            </a:pPr>
            <a:endParaRPr lang="en-US" sz="2200" dirty="0"/>
          </a:p>
          <a:p>
            <a:pPr marL="0" marR="0" lvl="0" indent="0" defTabSz="914400" eaLnBrk="1" fontAlgn="auto" latinLnBrk="0" hangingPunct="1">
              <a:lnSpc>
                <a:spcPct val="100000"/>
              </a:lnSpc>
              <a:spcBef>
                <a:spcPts val="0"/>
              </a:spcBef>
              <a:spcAft>
                <a:spcPts val="0"/>
              </a:spcAft>
              <a:buClrTx/>
              <a:buSzTx/>
              <a:buFontTx/>
              <a:buNone/>
              <a:tabLst/>
              <a:defRPr/>
            </a:pPr>
            <a:r>
              <a:rPr lang="en-US" sz="2200" dirty="0" smtClean="0"/>
              <a:t>MATTHEW 1:21 She will give birth to a son, and you are to give Him the name Jesus because He will save his people from their sins.</a:t>
            </a:r>
          </a:p>
          <a:p>
            <a:pPr marL="0" marR="0" lvl="0" indent="0" defTabSz="914400" eaLnBrk="1" fontAlgn="auto" latinLnBrk="0" hangingPunct="1">
              <a:lnSpc>
                <a:spcPct val="100000"/>
              </a:lnSpc>
              <a:spcBef>
                <a:spcPts val="0"/>
              </a:spcBef>
              <a:spcAft>
                <a:spcPts val="0"/>
              </a:spcAft>
              <a:buClrTx/>
              <a:buSzTx/>
              <a:buFontTx/>
              <a:buNone/>
              <a:tabLst/>
              <a:defRPr/>
            </a:pPr>
            <a:endParaRPr lang="en-US" sz="2200" dirty="0"/>
          </a:p>
          <a:p>
            <a:pPr marL="0" lvl="0" indent="0">
              <a:lnSpc>
                <a:spcPct val="100000"/>
              </a:lnSpc>
              <a:spcBef>
                <a:spcPts val="0"/>
              </a:spcBef>
              <a:buClrTx/>
              <a:buSzTx/>
              <a:buNone/>
            </a:pPr>
            <a:r>
              <a:rPr lang="en-US" sz="2200" dirty="0" smtClean="0"/>
              <a:t>MICAH 5:2 </a:t>
            </a:r>
            <a:r>
              <a:rPr lang="en-US" sz="2200" dirty="0"/>
              <a:t>“But you, Bethlehem </a:t>
            </a:r>
            <a:r>
              <a:rPr lang="en-US" sz="2200" dirty="0" err="1" smtClean="0"/>
              <a:t>Ephrathah</a:t>
            </a:r>
            <a:r>
              <a:rPr lang="en-US" sz="2200" dirty="0" smtClean="0"/>
              <a:t>, though </a:t>
            </a:r>
            <a:r>
              <a:rPr lang="en-US" sz="2200" dirty="0"/>
              <a:t>you are small among the </a:t>
            </a:r>
            <a:r>
              <a:rPr lang="en-US" sz="2200" dirty="0" smtClean="0"/>
              <a:t>clans</a:t>
            </a:r>
            <a:r>
              <a:rPr lang="en-US" sz="2200" dirty="0"/>
              <a:t> of Judah,</a:t>
            </a:r>
            <a:br>
              <a:rPr lang="en-US" sz="2200" dirty="0"/>
            </a:br>
            <a:r>
              <a:rPr lang="en-US" sz="2200" dirty="0"/>
              <a:t>out of you will come for </a:t>
            </a:r>
            <a:r>
              <a:rPr lang="en-US" sz="2200" dirty="0" smtClean="0"/>
              <a:t>me ,one </a:t>
            </a:r>
            <a:r>
              <a:rPr lang="en-US" sz="2200" dirty="0"/>
              <a:t>who will be ruler over </a:t>
            </a:r>
            <a:r>
              <a:rPr lang="en-US" sz="2200" dirty="0" smtClean="0"/>
              <a:t>Israel, whose </a:t>
            </a:r>
            <a:r>
              <a:rPr lang="en-US" sz="2200" dirty="0"/>
              <a:t>origins are from of </a:t>
            </a:r>
            <a:r>
              <a:rPr lang="en-US" sz="2200" dirty="0" smtClean="0"/>
              <a:t>old, from </a:t>
            </a:r>
            <a:r>
              <a:rPr lang="en-US" sz="2200" dirty="0"/>
              <a:t>ancient times</a:t>
            </a:r>
            <a:r>
              <a:rPr lang="en-US" sz="2200" dirty="0" smtClean="0"/>
              <a:t>.”</a:t>
            </a:r>
          </a:p>
          <a:p>
            <a:pPr marL="0" lvl="0" indent="0">
              <a:lnSpc>
                <a:spcPct val="100000"/>
              </a:lnSpc>
              <a:spcBef>
                <a:spcPts val="0"/>
              </a:spcBef>
              <a:buClrTx/>
              <a:buSzTx/>
              <a:buNone/>
            </a:pPr>
            <a:endParaRPr lang="en-US" sz="2200" dirty="0"/>
          </a:p>
          <a:p>
            <a:pPr marL="0" lvl="0" indent="0">
              <a:lnSpc>
                <a:spcPct val="100000"/>
              </a:lnSpc>
              <a:spcBef>
                <a:spcPts val="0"/>
              </a:spcBef>
              <a:buClrTx/>
              <a:buSzTx/>
              <a:buNone/>
            </a:pPr>
            <a:r>
              <a:rPr lang="en-US" sz="2200" dirty="0" smtClean="0"/>
              <a:t>MATTHEW 2:1 </a:t>
            </a:r>
            <a:r>
              <a:rPr lang="en-US" sz="2200" dirty="0"/>
              <a:t>Now when Jesus was born in Bethlehem of Judaea in the days of Herod the king, behold, there came wise men from the east to </a:t>
            </a:r>
            <a:r>
              <a:rPr lang="en-US" sz="2200" dirty="0" smtClean="0"/>
              <a:t>Jerusalem</a:t>
            </a:r>
            <a:endParaRPr lang="en-US" sz="2200" dirty="0"/>
          </a:p>
        </p:txBody>
      </p:sp>
    </p:spTree>
    <p:extLst>
      <p:ext uri="{BB962C8B-B14F-4D97-AF65-F5344CB8AC3E}">
        <p14:creationId xmlns:p14="http://schemas.microsoft.com/office/powerpoint/2010/main" val="1274869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ONE: PROPHECY FULFILLED</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ClrTx/>
              <a:buSzTx/>
              <a:buNone/>
            </a:pPr>
            <a:r>
              <a:rPr lang="en-US" sz="2400" dirty="0" smtClean="0"/>
              <a:t>ISAIAH 9:1 </a:t>
            </a:r>
            <a:r>
              <a:rPr lang="en-US" sz="2400" dirty="0">
                <a:hlinkClick r:id="rId2" tooltip="3588: ki (Conj) -- A relative conjunction"/>
              </a:rPr>
              <a:t>Nevertheless,</a:t>
            </a:r>
            <a:r>
              <a:rPr lang="en-US" sz="2400" dirty="0"/>
              <a:t> </a:t>
            </a:r>
            <a:r>
              <a:rPr lang="en-US" sz="2400" dirty="0">
                <a:hlinkClick r:id="rId3" tooltip="3808: lo (Adv-NegPrt) -- Not, no"/>
              </a:rPr>
              <a:t>there will be no more</a:t>
            </a:r>
            <a:r>
              <a:rPr lang="en-US" sz="2400" dirty="0"/>
              <a:t> </a:t>
            </a:r>
            <a:r>
              <a:rPr lang="en-US" sz="2400" dirty="0">
                <a:hlinkClick r:id="rId4" tooltip="4155: muAf (Adj-ms) -- Covered, dark, obscurity, distress"/>
              </a:rPr>
              <a:t>gloom</a:t>
            </a:r>
            <a:r>
              <a:rPr lang="en-US" sz="2400" dirty="0"/>
              <a:t> </a:t>
            </a:r>
            <a:r>
              <a:rPr lang="en-US" sz="2400" dirty="0">
                <a:hlinkClick r:id="rId5" tooltip="834: laaSher (Prep-l :: Pro-r) -- Who, which, what, that, when, where, how, because, in order that"/>
              </a:rPr>
              <a:t>for those</a:t>
            </a:r>
            <a:r>
              <a:rPr lang="en-US" sz="2400" dirty="0"/>
              <a:t> </a:t>
            </a:r>
            <a:r>
              <a:rPr lang="en-US" sz="2400" dirty="0">
                <a:hlinkClick r:id="rId6" tooltip="4164: muTzak (N-ms) -- Narrowness, distress"/>
              </a:rPr>
              <a:t>in distress.</a:t>
            </a:r>
            <a:r>
              <a:rPr lang="en-US" sz="2400" dirty="0"/>
              <a:t> </a:t>
            </a:r>
            <a:r>
              <a:rPr lang="en-US" sz="2400" dirty="0">
                <a:hlinkClick r:id="rId7" tooltip="7223: hariShon (Art :: Adj-ms) -- First, in place, time, rank"/>
              </a:rPr>
              <a:t>In the past</a:t>
            </a:r>
            <a:r>
              <a:rPr lang="en-US" sz="2400" dirty="0"/>
              <a:t> </a:t>
            </a:r>
            <a:r>
              <a:rPr lang="en-US" sz="2400" dirty="0">
                <a:hlinkClick r:id="rId8" tooltip="7043: heKal (V-Hifil-Perf-3ms) -- To be slight, swift or trifling"/>
              </a:rPr>
              <a:t>He humbled</a:t>
            </a:r>
            <a:r>
              <a:rPr lang="en-US" sz="2400" dirty="0"/>
              <a:t> </a:t>
            </a:r>
            <a:r>
              <a:rPr lang="en-US" sz="2400" dirty="0">
                <a:hlinkClick r:id="rId9" tooltip="776: Artzah (N-fs :: 3fs) -- Earth, land"/>
              </a:rPr>
              <a:t>the land</a:t>
            </a:r>
            <a:r>
              <a:rPr lang="en-US" sz="2400" dirty="0"/>
              <a:t> </a:t>
            </a:r>
            <a:r>
              <a:rPr lang="en-US" sz="2400" dirty="0">
                <a:hlinkClick r:id="rId10" tooltip="2074: zevuLun (N-proper-ms) -- Zebulun -- a son of Jacob, also his descendants and their territory"/>
              </a:rPr>
              <a:t>of </a:t>
            </a:r>
            <a:r>
              <a:rPr lang="en-US" sz="2400" dirty="0" smtClean="0">
                <a:hlinkClick r:id="rId10" tooltip="2074: zevuLun (N-proper-ms) -- Zebulun -- a son of Jacob, also his descendants and their territory"/>
              </a:rPr>
              <a:t>Zebulun</a:t>
            </a:r>
            <a:r>
              <a:rPr lang="en-US" sz="2400" dirty="0"/>
              <a:t> </a:t>
            </a:r>
            <a:r>
              <a:rPr lang="en-US" sz="2400" dirty="0" smtClean="0"/>
              <a:t>a</a:t>
            </a:r>
            <a:r>
              <a:rPr lang="en-US" sz="2400" dirty="0" smtClean="0">
                <a:hlinkClick r:id="rId9" tooltip="776: veArtzah (Conj-w :: N-fs :: 3fs) -- Earth, land"/>
              </a:rPr>
              <a:t>nd </a:t>
            </a:r>
            <a:r>
              <a:rPr lang="en-US" sz="2400" dirty="0">
                <a:hlinkClick r:id="rId9" tooltip="776: veArtzah (Conj-w :: N-fs :: 3fs) -- Earth, land"/>
              </a:rPr>
              <a:t>the land</a:t>
            </a:r>
            <a:r>
              <a:rPr lang="en-US" sz="2400" dirty="0"/>
              <a:t> </a:t>
            </a:r>
            <a:r>
              <a:rPr lang="en-US" sz="2400" dirty="0">
                <a:hlinkClick r:id="rId11" tooltip="5321: naftaLi (N-proper-ms) -- Naphtali -- a son of Jacob, also his descendants and the district settled by them"/>
              </a:rPr>
              <a:t>of Naphtali,</a:t>
            </a:r>
            <a:r>
              <a:rPr lang="en-US" sz="2400" dirty="0"/>
              <a:t> </a:t>
            </a:r>
            <a:r>
              <a:rPr lang="en-US" sz="2400" dirty="0">
                <a:hlinkClick r:id="rId12" tooltip="314: vehaachaRon (Conj-w, Art :: Adj-ms) -- Hinder, late, last, western"/>
              </a:rPr>
              <a:t>but in the future</a:t>
            </a:r>
            <a:r>
              <a:rPr lang="en-US" sz="2400" dirty="0"/>
              <a:t> </a:t>
            </a:r>
            <a:r>
              <a:rPr lang="en-US" sz="2400" dirty="0">
                <a:hlinkClick r:id="rId13" tooltip="3513: hichBid (V-Hifil-Perf-3ms) -- To be heavy, weighty, or burdensome"/>
              </a:rPr>
              <a:t>He will </a:t>
            </a:r>
            <a:r>
              <a:rPr lang="en-US" sz="2400" dirty="0" smtClean="0">
                <a:hlinkClick r:id="rId13" tooltip="3513: hichBid (V-Hifil-Perf-3ms) -- To be heavy, weighty, or burdensome"/>
              </a:rPr>
              <a:t>honor</a:t>
            </a:r>
            <a:r>
              <a:rPr lang="en-US" sz="2400" dirty="0" smtClean="0"/>
              <a:t> </a:t>
            </a:r>
            <a:r>
              <a:rPr lang="en-US" sz="2400" dirty="0" smtClean="0">
                <a:hlinkClick r:id="rId14" tooltip="1870: Derech (N-csc) -- A road, a course of life, mode of action"/>
              </a:rPr>
              <a:t>the </a:t>
            </a:r>
            <a:r>
              <a:rPr lang="en-US" sz="2400" dirty="0">
                <a:hlinkClick r:id="rId14" tooltip="1870: Derech (N-csc) -- A road, a course of life, mode of action"/>
              </a:rPr>
              <a:t>Way</a:t>
            </a:r>
            <a:r>
              <a:rPr lang="en-US" sz="2400" dirty="0"/>
              <a:t> </a:t>
            </a:r>
            <a:r>
              <a:rPr lang="en-US" sz="2400" dirty="0">
                <a:hlinkClick r:id="rId15" tooltip="3220: haiYam (Art :: N-ms) -- A sea, the Mediterranean Sea, large river, an artifical basin"/>
              </a:rPr>
              <a:t>to the Sea,</a:t>
            </a:r>
            <a:r>
              <a:rPr lang="en-US" sz="2400" dirty="0"/>
              <a:t> </a:t>
            </a:r>
            <a:r>
              <a:rPr lang="en-US" sz="2400" dirty="0">
                <a:hlinkClick r:id="rId16" tooltip="5676: Ever (N-msc) -- A region across, on the opposite side"/>
              </a:rPr>
              <a:t>beyond</a:t>
            </a:r>
            <a:r>
              <a:rPr lang="en-US" sz="2400" dirty="0"/>
              <a:t> </a:t>
            </a:r>
            <a:r>
              <a:rPr lang="en-US" sz="2400" dirty="0">
                <a:hlinkClick r:id="rId17" tooltip="3383: haiyarDen (Art :: N-proper-fs) -- Jordan -- the principal river of Palestine"/>
              </a:rPr>
              <a:t>the Jordan,</a:t>
            </a:r>
            <a:r>
              <a:rPr lang="en-US" sz="2400" dirty="0"/>
              <a:t> </a:t>
            </a:r>
            <a:r>
              <a:rPr lang="en-US" sz="2400" dirty="0">
                <a:hlinkClick r:id="rId18" tooltip="1551: geLil (N-proper-fs) -- Galilee -- a cylinder, rod, circuit, district, also a district in Palestine"/>
              </a:rPr>
              <a:t>Galilee</a:t>
            </a:r>
            <a:r>
              <a:rPr lang="en-US" sz="2400" dirty="0"/>
              <a:t> </a:t>
            </a:r>
            <a:r>
              <a:rPr lang="en-US" sz="2400" dirty="0">
                <a:hlinkClick r:id="rId19" tooltip="1471: haggoYim (Art :: N-mp) -- A foreign nation, a Gentile, a troop of animals, a flight of locusts"/>
              </a:rPr>
              <a:t>of the </a:t>
            </a:r>
            <a:r>
              <a:rPr lang="en-US" sz="2400" dirty="0" smtClean="0">
                <a:hlinkClick r:id="rId19" tooltip="1471: haggoYim (Art :: N-mp) -- A foreign nation, a Gentile, a troop of animals, a flight of locusts"/>
              </a:rPr>
              <a:t>Gentiles</a:t>
            </a:r>
            <a:r>
              <a:rPr lang="en-US" sz="2400" dirty="0" smtClean="0"/>
              <a:t>: </a:t>
            </a:r>
            <a:r>
              <a:rPr lang="en-US" sz="2400" b="1" dirty="0" smtClean="0"/>
              <a:t>2</a:t>
            </a:r>
            <a:r>
              <a:rPr lang="en-US" sz="2400" dirty="0" smtClean="0"/>
              <a:t>The </a:t>
            </a:r>
            <a:r>
              <a:rPr lang="en-US" sz="2400" dirty="0"/>
              <a:t>people walking in darkness have seen a great light; on those living in the land of the shadow of death, a light has dawned</a:t>
            </a:r>
            <a:r>
              <a:rPr lang="en-US" sz="2400" dirty="0" smtClean="0"/>
              <a:t>.…</a:t>
            </a:r>
          </a:p>
          <a:p>
            <a:pPr marL="0" lvl="0" indent="0">
              <a:lnSpc>
                <a:spcPct val="100000"/>
              </a:lnSpc>
              <a:spcBef>
                <a:spcPts val="0"/>
              </a:spcBef>
              <a:buClrTx/>
              <a:buSzTx/>
              <a:buNone/>
            </a:pPr>
            <a:endParaRPr lang="en-US" sz="2400" dirty="0"/>
          </a:p>
          <a:p>
            <a:pPr marL="0" lvl="0" indent="0">
              <a:lnSpc>
                <a:spcPct val="100000"/>
              </a:lnSpc>
              <a:spcBef>
                <a:spcPts val="0"/>
              </a:spcBef>
              <a:buClrTx/>
              <a:buSzTx/>
              <a:buNone/>
            </a:pPr>
            <a:r>
              <a:rPr lang="en-US" sz="2400" dirty="0" smtClean="0"/>
              <a:t>MATTHEW 4:14-16 </a:t>
            </a:r>
            <a:r>
              <a:rPr lang="en-US" sz="2400" dirty="0"/>
              <a:t>Leaving Nazareth, He went and lived in Capernaum, which is by the sea in the region of Zebulun </a:t>
            </a:r>
            <a:r>
              <a:rPr lang="en-US" sz="2400" dirty="0" smtClean="0"/>
              <a:t>and Naphtali</a:t>
            </a:r>
            <a:r>
              <a:rPr lang="en-US" sz="2400" dirty="0"/>
              <a:t>, </a:t>
            </a:r>
            <a:r>
              <a:rPr lang="en-US" sz="2400" dirty="0" smtClean="0">
                <a:hlinkClick r:id="rId20" tooltip="2443: hina (Conj) -- In order that, so that. Probably from the same as the former part of heautou; in order that."/>
              </a:rPr>
              <a:t>to</a:t>
            </a:r>
            <a:r>
              <a:rPr lang="en-US" sz="2400" dirty="0"/>
              <a:t> </a:t>
            </a:r>
            <a:r>
              <a:rPr lang="en-US" sz="2400" dirty="0">
                <a:hlinkClick r:id="rId21" tooltip="4137: plerothe (V-ASP-3S) -- From pleres; to make replete, i.e. to cram, level up, or to furnish, satisfy, execute, finish, verify, etc."/>
              </a:rPr>
              <a:t>fulfill</a:t>
            </a:r>
            <a:r>
              <a:rPr lang="en-US" sz="2400" dirty="0"/>
              <a:t> </a:t>
            </a:r>
            <a:r>
              <a:rPr lang="en-US" sz="2400" dirty="0">
                <a:hlinkClick r:id="rId22" tooltip="3588: to (Art-NNS) -- The, the definite article. Including the feminine he, and the neuter to in all their inflections; the definite article; the."/>
              </a:rPr>
              <a:t>what</a:t>
            </a:r>
            <a:r>
              <a:rPr lang="en-US" sz="2400" dirty="0"/>
              <a:t> </a:t>
            </a:r>
            <a:r>
              <a:rPr lang="en-US" sz="2400" dirty="0" smtClean="0">
                <a:hlinkClick r:id="rId23" tooltip="2046: rhethen (V-APP-NNS) -- Probably a fuller form of rheo; an alternate for epo in certain tenses; to utter, i.e. Speak or say."/>
              </a:rPr>
              <a:t>was spoken</a:t>
            </a:r>
            <a:r>
              <a:rPr lang="en-US" sz="2400" dirty="0"/>
              <a:t> </a:t>
            </a:r>
            <a:r>
              <a:rPr lang="en-US" sz="2400" dirty="0">
                <a:hlinkClick r:id="rId24" tooltip="1223: dia (Prep) -- A primary preposition denoting the channel of an act; through."/>
              </a:rPr>
              <a:t>through</a:t>
            </a:r>
            <a:r>
              <a:rPr lang="en-US" sz="2400" dirty="0"/>
              <a:t> </a:t>
            </a:r>
            <a:r>
              <a:rPr lang="en-US" sz="2400" dirty="0" smtClean="0">
                <a:hlinkClick r:id="rId22" tooltip="3588: tou (Art-GMS) -- The, the definite article. Including the feminine he, and the neuter to in all their inflections; the definite article; the."/>
              </a:rPr>
              <a:t>the</a:t>
            </a:r>
            <a:r>
              <a:rPr lang="en-US" sz="2400" dirty="0" smtClean="0"/>
              <a:t> </a:t>
            </a:r>
            <a:r>
              <a:rPr lang="en-US" sz="2400" dirty="0" smtClean="0">
                <a:hlinkClick r:id="rId25" tooltip="4396: prophetou (N-GMS) -- From a compound of pro and phemi; a foreteller; by analogy, an inspired speaker; by extension, a poet."/>
              </a:rPr>
              <a:t>prophet</a:t>
            </a:r>
            <a:r>
              <a:rPr lang="en-US" sz="2400" dirty="0"/>
              <a:t> </a:t>
            </a:r>
            <a:r>
              <a:rPr lang="en-US" sz="2400" dirty="0">
                <a:hlinkClick r:id="rId26" tooltip="2268: esaiou (N-GMS) -- Isaiah, the prophet. Of Hebrew origin; Hesaias, an Israelite."/>
              </a:rPr>
              <a:t>Isaiah:</a:t>
            </a:r>
            <a:r>
              <a:rPr lang="en-US" sz="2400" dirty="0"/>
              <a:t> </a:t>
            </a:r>
            <a:r>
              <a:rPr lang="en-US" sz="2400" dirty="0" smtClean="0"/>
              <a:t>“Land </a:t>
            </a:r>
            <a:r>
              <a:rPr lang="en-US" sz="2400" dirty="0"/>
              <a:t>of Zebulun and land of Naphtali, the way to the sea, beyond the Jordan, Galilee of the Gentiles—…</a:t>
            </a:r>
          </a:p>
        </p:txBody>
      </p:sp>
    </p:spTree>
    <p:extLst>
      <p:ext uri="{BB962C8B-B14F-4D97-AF65-F5344CB8AC3E}">
        <p14:creationId xmlns:p14="http://schemas.microsoft.com/office/powerpoint/2010/main" val="1885996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357</TotalTime>
  <Words>2256</Words>
  <Application>Microsoft Office PowerPoint</Application>
  <PresentationFormat>Widescreen</PresentationFormat>
  <Paragraphs>161</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Gill Sans MT</vt:lpstr>
      <vt:lpstr>Gallery</vt:lpstr>
      <vt:lpstr>THE CASE FOR      CHRIST</vt:lpstr>
      <vt:lpstr>1 CORINTHIANS 15: 16-19</vt:lpstr>
      <vt:lpstr>Professor richard dawkins</vt:lpstr>
      <vt:lpstr>PROFESSOR RICHARD DAWKINS</vt:lpstr>
      <vt:lpstr>Antony Flew – world’s leading atheist William Warner – u.s. Cold Case Investigator</vt:lpstr>
      <vt:lpstr>EVIDENCE ONE: THE TESTIMONY OF FULFILLED PROPHECY</vt:lpstr>
      <vt:lpstr>EVIDENCE ONE: PROPHECY FULLFILLED</vt:lpstr>
      <vt:lpstr>EVIDENCE ONE: PROPHECY FULFILLED</vt:lpstr>
      <vt:lpstr>EVIDENCE ONE: PROPHECY FULFILLED</vt:lpstr>
      <vt:lpstr>EVIDENCE ONE; PROPHECY FULFILLED</vt:lpstr>
      <vt:lpstr>EVIDENCE ONE: PROPHECY FULFILLED</vt:lpstr>
      <vt:lpstr>EVIDENCE ONE: PROPHECY FULFILLED</vt:lpstr>
      <vt:lpstr>Psalm 22 – an entire prophecy about the messiah who would suffer and die</vt:lpstr>
      <vt:lpstr>Isaiah 53 – An entire chapter about the life, death and resurrection of jesus christ</vt:lpstr>
      <vt:lpstr>EVIDENCE ONE: FULFILLED PROPHECY: DANIEL 9:24-27 “70 WEEK PROPHECY”</vt:lpstr>
      <vt:lpstr>EVIDENCE ONE: FULFILLED PROPHECY: DANIEL 9:24-27 “70 WEEK PROPHECY”</vt:lpstr>
      <vt:lpstr>EVIDENCE ONE: FULFILLED PROPHECY DANIEL 9:24-27</vt:lpstr>
      <vt:lpstr>PowerPoint Presentation</vt:lpstr>
      <vt:lpstr>Evidence: fulfilled prophecy daniel 9:24-27 diagram</vt:lpstr>
      <vt:lpstr>What is the probability?</vt:lpstr>
      <vt:lpstr>Science speaks</vt:lpstr>
      <vt:lpstr>Evidence two: the resurrection of jesus after three days.</vt:lpstr>
      <vt:lpstr>Theory one: jesus didn’t actually die but escaped the tomb</vt:lpstr>
      <vt:lpstr>Theory one: jesus didn’t actually die but escaped the tomb</vt:lpstr>
      <vt:lpstr>Theory One: Jesus didn’t die but escaped.</vt:lpstr>
      <vt:lpstr>Theory two: the disciples stole the body!</vt:lpstr>
      <vt:lpstr>Theory two: the disciples stole the body</vt:lpstr>
      <vt:lpstr>Theory two: the disciples stole the body under the roman soldiers’ noses</vt:lpstr>
      <vt:lpstr>Theory three: the disciples (and everybody else who saw him) hallucinated the same thing.</vt:lpstr>
      <vt:lpstr>Theory three: they all dreamed it up.  So why not show the body to stop the rumor?</vt:lpstr>
      <vt:lpstr>What does jesus and the cross actually tell us about yourself and about God?</vt:lpstr>
      <vt:lpstr>How serious is sin to god? Look at the cross and you can tell.</vt:lpstr>
      <vt:lpstr>The cross tells us about god’s justice and god’s holiness.</vt:lpstr>
      <vt:lpstr>The cross tells us about god’s love for sinners</vt:lpstr>
      <vt:lpstr>What IS A believer?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FOR      CHRIST</dc:title>
  <dc:creator>Troy Appleton</dc:creator>
  <cp:lastModifiedBy>Windows 用户</cp:lastModifiedBy>
  <cp:revision>35</cp:revision>
  <dcterms:created xsi:type="dcterms:W3CDTF">2019-04-09T12:43:29Z</dcterms:created>
  <dcterms:modified xsi:type="dcterms:W3CDTF">2019-04-14T03:45:07Z</dcterms:modified>
</cp:coreProperties>
</file>