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1" r:id="rId4"/>
    <p:sldId id="262" r:id="rId5"/>
    <p:sldId id="285" r:id="rId6"/>
    <p:sldId id="282" r:id="rId7"/>
    <p:sldId id="281" r:id="rId8"/>
    <p:sldId id="283" r:id="rId9"/>
    <p:sldId id="279" r:id="rId10"/>
    <p:sldId id="284" r:id="rId11"/>
    <p:sldId id="273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60A4-4F96-44CE-AFC4-7C0AEDBCEE1C}" type="datetimeFigureOut">
              <a:rPr lang="en-GB" smtClean="0"/>
              <a:pPr/>
              <a:t>18/11/2018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F36FE-C680-43A2-B505-5F8026413E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17DC-73E6-4094-AAA6-8AFEBC63EA3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17DC-73E6-4094-AAA6-8AFEBC63EA3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728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Secular</a:t>
            </a:r>
            <a:r>
              <a:rPr lang="en-GB" baseline="0" dirty="0" smtClean="0"/>
              <a:t> – (from Latin) this present age, this world, as opposed to the eternal ‘religious world’</a:t>
            </a:r>
          </a:p>
          <a:p>
            <a:r>
              <a:rPr lang="en-GB" baseline="0" dirty="0" smtClean="0"/>
              <a:t>The liberation of man from religious and metaphysical tutelage, the turning of his attention away from other worlds and towards this one</a:t>
            </a:r>
          </a:p>
          <a:p>
            <a:r>
              <a:rPr lang="en-GB" baseline="0" dirty="0" smtClean="0"/>
              <a:t>Would you put your child in a </a:t>
            </a:r>
            <a:r>
              <a:rPr lang="en-GB" baseline="0" dirty="0" err="1" smtClean="0"/>
              <a:t>muslim</a:t>
            </a:r>
            <a:r>
              <a:rPr lang="en-GB" baseline="0" dirty="0" smtClean="0"/>
              <a:t> school?  Buddhist school? Secular humanistic school?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17DC-73E6-4094-AAA6-8AFEBC63EA3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728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17DC-73E6-4094-AAA6-8AFEBC63EA3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728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17DC-73E6-4094-AAA6-8AFEBC63EA3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728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Cleaned by the washing of the Word </a:t>
            </a:r>
            <a:r>
              <a:rPr lang="en-GB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</a:t>
            </a:r>
            <a:r>
              <a:rPr lang="en-GB" sz="9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 of the reformation (John Wycliffe)</a:t>
            </a:r>
            <a:endParaRPr lang="en-GB" sz="9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17DC-73E6-4094-AAA6-8AFEBC63EA3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728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17DC-73E6-4094-AAA6-8AFEBC63EA3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17DC-73E6-4094-AAA6-8AFEBC63EA3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7BD-3466-44DA-9F49-4C9AD0E2B1F5}" type="datetimeFigureOut">
              <a:rPr lang="en-GB" smtClean="0"/>
              <a:pPr/>
              <a:t>18/11/2018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1946-6189-4AF4-808C-4016D82359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7BD-3466-44DA-9F49-4C9AD0E2B1F5}" type="datetimeFigureOut">
              <a:rPr lang="en-GB" smtClean="0"/>
              <a:pPr/>
              <a:t>18/11/2018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1946-6189-4AF4-808C-4016D82359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7BD-3466-44DA-9F49-4C9AD0E2B1F5}" type="datetimeFigureOut">
              <a:rPr lang="en-GB" smtClean="0"/>
              <a:pPr/>
              <a:t>18/11/2018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1946-6189-4AF4-808C-4016D82359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7BD-3466-44DA-9F49-4C9AD0E2B1F5}" type="datetimeFigureOut">
              <a:rPr lang="en-GB" smtClean="0"/>
              <a:pPr/>
              <a:t>18/11/2018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1946-6189-4AF4-808C-4016D82359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7BD-3466-44DA-9F49-4C9AD0E2B1F5}" type="datetimeFigureOut">
              <a:rPr lang="en-GB" smtClean="0"/>
              <a:pPr/>
              <a:t>18/11/2018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1946-6189-4AF4-808C-4016D82359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7BD-3466-44DA-9F49-4C9AD0E2B1F5}" type="datetimeFigureOut">
              <a:rPr lang="en-GB" smtClean="0"/>
              <a:pPr/>
              <a:t>18/11/2018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1946-6189-4AF4-808C-4016D82359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7BD-3466-44DA-9F49-4C9AD0E2B1F5}" type="datetimeFigureOut">
              <a:rPr lang="en-GB" smtClean="0"/>
              <a:pPr/>
              <a:t>18/11/2018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1946-6189-4AF4-808C-4016D82359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7BD-3466-44DA-9F49-4C9AD0E2B1F5}" type="datetimeFigureOut">
              <a:rPr lang="en-GB" smtClean="0"/>
              <a:pPr/>
              <a:t>18/11/2018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1946-6189-4AF4-808C-4016D82359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7BD-3466-44DA-9F49-4C9AD0E2B1F5}" type="datetimeFigureOut">
              <a:rPr lang="en-GB" smtClean="0"/>
              <a:pPr/>
              <a:t>18/11/2018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1946-6189-4AF4-808C-4016D82359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7BD-3466-44DA-9F49-4C9AD0E2B1F5}" type="datetimeFigureOut">
              <a:rPr lang="en-GB" smtClean="0"/>
              <a:pPr/>
              <a:t>18/11/2018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1946-6189-4AF4-808C-4016D82359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37BD-3466-44DA-9F49-4C9AD0E2B1F5}" type="datetimeFigureOut">
              <a:rPr lang="en-GB" smtClean="0"/>
              <a:pPr/>
              <a:t>18/11/2018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1946-6189-4AF4-808C-4016D82359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A37BD-3466-44DA-9F49-4C9AD0E2B1F5}" type="datetimeFigureOut">
              <a:rPr lang="en-GB" smtClean="0"/>
              <a:pPr/>
              <a:t>18/11/2018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B1946-6189-4AF4-808C-4016D82359B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922836"/>
            <a:ext cx="7560840" cy="49351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Day of the Bible</a:t>
            </a:r>
            <a:b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200" b="1" dirty="0" smtClean="0"/>
              <a:t> </a:t>
            </a:r>
            <a:r>
              <a:rPr lang="en-GB" sz="7200" b="1" dirty="0" smtClean="0"/>
              <a:t>#</a:t>
            </a:r>
            <a:r>
              <a:rPr lang="en-GB" sz="7200" b="1" dirty="0" err="1" smtClean="0"/>
              <a:t>BibleCelebration</a:t>
            </a:r>
            <a:endParaRPr lang="en-GB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gicf logo3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4827" t="4829" r="12760"/>
          <a:stretch>
            <a:fillRect/>
          </a:stretch>
        </p:blipFill>
        <p:spPr>
          <a:xfrm>
            <a:off x="3851920" y="332656"/>
            <a:ext cx="187810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31840" y="6093296"/>
            <a:ext cx="322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18</a:t>
            </a:r>
            <a:r>
              <a:rPr lang="en-GB" sz="2800" b="1" baseline="30000" dirty="0" smtClean="0"/>
              <a:t>th</a:t>
            </a:r>
            <a:r>
              <a:rPr lang="en-GB" sz="2800" b="1" dirty="0" smtClean="0"/>
              <a:t> November 2018</a:t>
            </a:r>
            <a:endParaRPr lang="en-GB" sz="2800" b="1" dirty="0"/>
          </a:p>
        </p:txBody>
      </p:sp>
      <p:pic>
        <p:nvPicPr>
          <p:cNvPr id="34818" name="Picture 2" descr="https://wallpaper4god.com/en/wp-content/uploads/2011/10/world-christianity-bible-readings.jpg"/>
          <p:cNvPicPr>
            <a:picLocks noChangeAspect="1" noChangeArrowheads="1"/>
          </p:cNvPicPr>
          <p:nvPr/>
        </p:nvPicPr>
        <p:blipFill>
          <a:blip r:embed="rId4" cstate="print"/>
          <a:srcRect b="9091"/>
          <a:stretch>
            <a:fillRect/>
          </a:stretch>
        </p:blipFill>
        <p:spPr bwMode="auto">
          <a:xfrm>
            <a:off x="467544" y="116632"/>
            <a:ext cx="8280920" cy="6587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Year of the Bible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In the United States, 1983 was designated as the national </a:t>
            </a:r>
            <a:r>
              <a:rPr lang="en-GB" b="1" dirty="0" smtClean="0"/>
              <a:t>Year of the Bible</a:t>
            </a:r>
            <a:r>
              <a:rPr lang="en-GB" dirty="0" smtClean="0"/>
              <a:t> by President Ronald Reagan. The law acknowledged a "national need to study and apply the teachings of the Holy Scriptures." </a:t>
            </a:r>
          </a:p>
          <a:p>
            <a:pPr>
              <a:buNone/>
            </a:pPr>
            <a:r>
              <a:rPr lang="en-GB" b="1" dirty="0" smtClean="0"/>
              <a:t>"Can we resolve to teach, learn &amp; try to heed the greatest message ever written, God's Word?" </a:t>
            </a:r>
            <a:r>
              <a:rPr lang="en-GB" dirty="0" smtClean="0"/>
              <a:t>Reagan asked</a:t>
            </a:r>
            <a:r>
              <a:rPr lang="en-GB" b="1" dirty="0" smtClean="0"/>
              <a:t>. "Inside its pages lie all the answers to all the problems that man has ever known."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274" name="Picture 2" descr="See the source ima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6368" y="0"/>
              <a:ext cx="6858000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8208912" cy="158417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Living in the Kingdom means living by the Book!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gicf logo3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4827" t="4829" r="12760"/>
          <a:stretch>
            <a:fillRect/>
          </a:stretch>
        </p:blipFill>
        <p:spPr>
          <a:xfrm>
            <a:off x="3779912" y="4653136"/>
            <a:ext cx="1645239" cy="210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39552" y="170080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Day of the Bible</a:t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/>
              <a:t> </a:t>
            </a:r>
            <a:r>
              <a:rPr lang="en-GB" sz="4800" b="1" dirty="0" smtClean="0"/>
              <a:t>#</a:t>
            </a:r>
            <a:r>
              <a:rPr lang="en-GB" sz="4800" b="1" dirty="0" err="1" smtClean="0"/>
              <a:t>BibleCelebration</a:t>
            </a:r>
            <a:endParaRPr lang="en-GB" sz="4800" b="1" dirty="0" smtClean="0"/>
          </a:p>
          <a:p>
            <a:pPr algn="ctr"/>
            <a:r>
              <a:rPr lang="en-GB" sz="4800" b="1" dirty="0" smtClean="0"/>
              <a:t>Post the Bible verse you will try to live out this week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04856" cy="4248471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0070C0"/>
                </a:solidFill>
              </a:rPr>
              <a:t>Living in the Kingdom means 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by the Book!</a:t>
            </a:r>
            <a:endParaRPr lang="en-GB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gicf logo3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4827" t="4829" r="12760"/>
          <a:stretch>
            <a:fillRect/>
          </a:stretch>
        </p:blipFill>
        <p:spPr>
          <a:xfrm>
            <a:off x="3779912" y="4653136"/>
            <a:ext cx="1645239" cy="210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000" b="1" dirty="0" smtClean="0">
                <a:solidFill>
                  <a:srgbClr val="C00000"/>
                </a:solidFill>
              </a:rPr>
              <a:t>Cunning Fables or the Sure Word?</a:t>
            </a:r>
            <a:endParaRPr lang="en-GB" sz="8000" b="1" dirty="0">
              <a:solidFill>
                <a:srgbClr val="C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II Peter 1:16-21</a:t>
            </a:r>
          </a:p>
          <a:p>
            <a:endParaRPr lang="en-GB" dirty="0"/>
          </a:p>
        </p:txBody>
      </p:sp>
      <p:sp>
        <p:nvSpPr>
          <p:cNvPr id="26626" name="AutoShape 2" descr="http://www.thebiblejourney.org/content/pages/uploaded_images/47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2844878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794" y="634491"/>
            <a:ext cx="6683765" cy="62279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2 Peter 1:16-21</a:t>
            </a:r>
            <a:r>
              <a:rPr lang="en-GB" sz="3100" b="1" dirty="0" smtClean="0"/>
              <a:t> (</a:t>
            </a:r>
            <a:r>
              <a:rPr lang="en-GB" sz="3100" b="1" dirty="0" err="1" smtClean="0"/>
              <a:t>RAV</a:t>
            </a:r>
            <a:r>
              <a:rPr lang="en-GB" sz="3100" b="1" dirty="0" smtClean="0"/>
              <a:t>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0" y="1352441"/>
            <a:ext cx="8604448" cy="4950391"/>
          </a:xfrm>
        </p:spPr>
        <p:txBody>
          <a:bodyPr>
            <a:noAutofit/>
          </a:bodyPr>
          <a:lstStyle/>
          <a:p>
            <a:pPr marL="0" indent="20638">
              <a:buNone/>
            </a:pPr>
            <a:r>
              <a:rPr lang="en-GB" b="1" baseline="30000" dirty="0" smtClean="0"/>
              <a:t>16 </a:t>
            </a:r>
            <a:r>
              <a:rPr lang="en-GB" dirty="0" smtClean="0"/>
              <a:t>For we did not follow cunningly devised fables when we made known to you the power and coming of our Lord Jesus Christ, but were eyewitnesses of His majesty. </a:t>
            </a:r>
            <a:r>
              <a:rPr lang="en-GB" b="1" baseline="30000" dirty="0" smtClean="0"/>
              <a:t>17 </a:t>
            </a:r>
            <a:r>
              <a:rPr lang="en-GB" dirty="0" smtClean="0"/>
              <a:t>For He received from God the Father honour and glory when such a voice came to Him from the Excellent Glory: “This is my beloved Son, in whom I am well pleased.” </a:t>
            </a:r>
            <a:r>
              <a:rPr lang="en-GB" b="1" baseline="30000" dirty="0" smtClean="0"/>
              <a:t>18 </a:t>
            </a:r>
            <a:r>
              <a:rPr lang="en-GB" dirty="0" smtClean="0"/>
              <a:t>And we heard this voice which came from heaven when we were with Him on the holy mountain.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615" y="651165"/>
            <a:ext cx="7545399" cy="665018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C00000"/>
                </a:solidFill>
              </a:rPr>
              <a:t>1. Cunning Fables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0308" y="1340768"/>
            <a:ext cx="8236148" cy="4752528"/>
          </a:xfrm>
        </p:spPr>
        <p:txBody>
          <a:bodyPr>
            <a:normAutofit fontScale="8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GB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	</a:t>
            </a:r>
          </a:p>
          <a:p>
            <a:pPr lvl="2" algn="ctr">
              <a:buFont typeface="Courier New" pitchFamily="49" charset="0"/>
              <a:buChar char="o"/>
            </a:pP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accountability – the fittest survive</a:t>
            </a:r>
            <a:endParaRPr lang="en-GB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en-GB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Secularism </a:t>
            </a:r>
          </a:p>
          <a:p>
            <a:pPr lvl="2" algn="ctr">
              <a:buFont typeface="Courier New" pitchFamily="49" charset="0"/>
              <a:buChar char="o"/>
            </a:pP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(&amp; government) without religion (and God) is better</a:t>
            </a:r>
            <a:endParaRPr lang="en-GB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r>
              <a:rPr lang="en-GB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Freudianism</a:t>
            </a:r>
            <a:r>
              <a:rPr lang="en-GB" sz="5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 algn="ctr">
              <a:buFont typeface="Courier New" pitchFamily="49" charset="0"/>
              <a:buChar char="o"/>
            </a:pP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Blame your mother, no personal guilt; no sin</a:t>
            </a:r>
          </a:p>
          <a:p>
            <a:pPr>
              <a:buFont typeface="Courier New" pitchFamily="49" charset="0"/>
              <a:buChar char="o"/>
            </a:pPr>
            <a:r>
              <a:rPr lang="en-GB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Prosperity Gospel</a:t>
            </a:r>
            <a:endParaRPr lang="en-GB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ctr">
              <a:buFont typeface="Courier New" pitchFamily="49" charset="0"/>
              <a:buChar char="o"/>
            </a:pPr>
            <a:r>
              <a:rPr lang="en-GB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Christians are never poor or sick</a:t>
            </a:r>
          </a:p>
          <a:p>
            <a:pPr algn="ctr">
              <a:buNone/>
            </a:pPr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" descr="http://www.thebiblejourney.org/content/pages/uploaded_images/47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698" name="Picture 2" descr="http://darwin-online.org.uk/converted/Ancillary/2009_John_van_Wyhe_DarwinvsGod_fig00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300" y="0"/>
            <a:ext cx="2933700" cy="3810000"/>
          </a:xfrm>
          <a:prstGeom prst="rect">
            <a:avLst/>
          </a:prstGeom>
          <a:noFill/>
        </p:spPr>
      </p:pic>
      <p:pic>
        <p:nvPicPr>
          <p:cNvPr id="6" name="Picture 5" descr="2013-01-14-three-step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052736"/>
            <a:ext cx="8572500" cy="4676775"/>
          </a:xfrm>
          <a:prstGeom prst="rect">
            <a:avLst/>
          </a:prstGeom>
        </p:spPr>
      </p:pic>
      <p:pic>
        <p:nvPicPr>
          <p:cNvPr id="8" name="Picture 7" descr="imp-081a.jpg"/>
          <p:cNvPicPr>
            <a:picLocks noChangeAspect="1"/>
          </p:cNvPicPr>
          <p:nvPr/>
        </p:nvPicPr>
        <p:blipFill>
          <a:blip r:embed="rId5" cstate="print"/>
          <a:srcRect t="9756"/>
          <a:stretch>
            <a:fillRect/>
          </a:stretch>
        </p:blipFill>
        <p:spPr>
          <a:xfrm>
            <a:off x="899592" y="404664"/>
            <a:ext cx="7748892" cy="5328592"/>
          </a:xfrm>
          <a:prstGeom prst="rect">
            <a:avLst/>
          </a:prstGeom>
        </p:spPr>
      </p:pic>
      <p:pic>
        <p:nvPicPr>
          <p:cNvPr id="9" name="Picture 8" descr="prosperitygospeldropouts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578653" cy="6858000"/>
          </a:xfrm>
          <a:prstGeom prst="rect">
            <a:avLst/>
          </a:prstGeom>
        </p:spPr>
      </p:pic>
      <p:pic>
        <p:nvPicPr>
          <p:cNvPr id="12" name="Picture 11" descr="Freu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73980" y="0"/>
            <a:ext cx="3970020" cy="6858000"/>
          </a:xfrm>
          <a:prstGeom prst="rect">
            <a:avLst/>
          </a:prstGeom>
        </p:spPr>
      </p:pic>
      <p:pic>
        <p:nvPicPr>
          <p:cNvPr id="13" name="Picture 12" descr="Screen-Shot-2015-06-18-at-10.27.01-P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737" y="116632"/>
            <a:ext cx="9179737" cy="6669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84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Peter 3:16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There are some things in them </a:t>
            </a:r>
            <a:r>
              <a:rPr lang="en-GB" sz="2800" i="1" dirty="0" smtClean="0"/>
              <a:t>[Paul’s inspired writings]  </a:t>
            </a:r>
            <a:r>
              <a:rPr lang="en-GB" dirty="0" smtClean="0"/>
              <a:t>that are hard to understand, which </a:t>
            </a:r>
            <a:r>
              <a:rPr lang="en-GB" b="1" dirty="0" smtClean="0"/>
              <a:t>the ignorant and unstable twist to their own destruction, as they do the other Scriptures.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051720" y="4941168"/>
            <a:ext cx="5671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Don’t go following after ‘prophecies’ or ‘winds of doctrine’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615" y="651165"/>
            <a:ext cx="7545399" cy="66501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2. What did Jesus receive?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8301" y="1484784"/>
            <a:ext cx="8236148" cy="475252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GB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 &amp; Honour </a:t>
            </a:r>
            <a:r>
              <a:rPr lang="en-GB" sz="3600" dirty="0" smtClean="0"/>
              <a:t>(v17)</a:t>
            </a:r>
          </a:p>
          <a:p>
            <a:pPr>
              <a:buFont typeface="Courier New" pitchFamily="49" charset="0"/>
              <a:buChar char="o"/>
            </a:pPr>
            <a:r>
              <a:rPr lang="en-GB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Father’s pleasure </a:t>
            </a:r>
            <a:r>
              <a:rPr lang="en-GB" sz="3600" dirty="0" smtClean="0"/>
              <a:t>(v17)</a:t>
            </a:r>
          </a:p>
          <a:p>
            <a:pPr>
              <a:buFont typeface="Courier New" pitchFamily="49" charset="0"/>
              <a:buChar char="o"/>
            </a:pPr>
            <a:r>
              <a:rPr lang="en-GB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Name above every name </a:t>
            </a:r>
            <a:r>
              <a:rPr lang="en-GB" sz="3600" dirty="0" smtClean="0"/>
              <a:t>(Phil 2:5ff)</a:t>
            </a:r>
            <a:endParaRPr lang="en-GB" sz="4800" dirty="0" smtClean="0"/>
          </a:p>
          <a:p>
            <a:pPr>
              <a:buFont typeface="Courier New" pitchFamily="49" charset="0"/>
              <a:buChar char="o"/>
            </a:pPr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" descr="http://www.thebiblejourney.org/content/pages/uploaded_images/47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284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794" y="634491"/>
            <a:ext cx="6683765" cy="622799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2 Peter 1:16-21</a:t>
            </a:r>
            <a:r>
              <a:rPr lang="en-GB" sz="3100" b="1" dirty="0" smtClean="0"/>
              <a:t> (</a:t>
            </a:r>
            <a:r>
              <a:rPr lang="en-GB" sz="3100" b="1" dirty="0" err="1" smtClean="0"/>
              <a:t>RAV</a:t>
            </a:r>
            <a:r>
              <a:rPr lang="en-GB" sz="3100" b="1" dirty="0" smtClean="0"/>
              <a:t>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39" y="1352441"/>
            <a:ext cx="8513541" cy="4950391"/>
          </a:xfrm>
        </p:spPr>
        <p:txBody>
          <a:bodyPr>
            <a:noAutofit/>
          </a:bodyPr>
          <a:lstStyle/>
          <a:p>
            <a:pPr marL="0" indent="20638">
              <a:buNone/>
            </a:pPr>
            <a:r>
              <a:rPr lang="en-GB" sz="3600" b="1" baseline="30000" dirty="0" smtClean="0"/>
              <a:t>19 </a:t>
            </a:r>
            <a:r>
              <a:rPr lang="en-GB" sz="3600" dirty="0" smtClean="0"/>
              <a:t>We also have the </a:t>
            </a:r>
            <a:r>
              <a:rPr lang="en-GB" sz="3600" b="1" dirty="0" smtClean="0">
                <a:solidFill>
                  <a:srgbClr val="C00000"/>
                </a:solidFill>
              </a:rPr>
              <a:t>prophetic word made more sure</a:t>
            </a:r>
            <a:r>
              <a:rPr lang="en-GB" sz="3600" dirty="0" smtClean="0"/>
              <a:t>, which </a:t>
            </a:r>
            <a:r>
              <a:rPr lang="en-GB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do well to heed </a:t>
            </a:r>
            <a:r>
              <a:rPr lang="en-GB" sz="3600" dirty="0" smtClean="0"/>
              <a:t>as to a light that shines in a dark place, until the day dawns and the morning star rises in your hearts; </a:t>
            </a:r>
            <a:r>
              <a:rPr lang="en-GB" sz="3600" b="1" baseline="30000" dirty="0" smtClean="0"/>
              <a:t>20 </a:t>
            </a:r>
            <a:r>
              <a:rPr lang="en-GB" sz="3600" dirty="0" smtClean="0"/>
              <a:t>knowing this first, that no prophecy of Scripture is of any private  interpretation, </a:t>
            </a:r>
            <a:r>
              <a:rPr lang="en-GB" sz="3600" b="1" baseline="30000" dirty="0" smtClean="0"/>
              <a:t>21 </a:t>
            </a:r>
            <a:r>
              <a:rPr lang="en-GB" sz="3600" dirty="0" smtClean="0"/>
              <a:t>for prophecy never came by the will of man, but holy men of God spoke </a:t>
            </a:r>
            <a:r>
              <a:rPr lang="en-GB" sz="3600" i="1" dirty="0" smtClean="0"/>
              <a:t>as they were</a:t>
            </a:r>
            <a:r>
              <a:rPr lang="en-GB" sz="3600" dirty="0" smtClean="0"/>
              <a:t> moved by the Holy Spirit.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651165"/>
            <a:ext cx="6840759" cy="66501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3. What did we receive?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8300" y="1484784"/>
            <a:ext cx="8596188" cy="4752528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GB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 witness accounts </a:t>
            </a:r>
            <a:r>
              <a:rPr lang="en-GB" sz="3600" dirty="0" smtClean="0"/>
              <a:t>(v16)</a:t>
            </a:r>
          </a:p>
          <a:p>
            <a:pPr>
              <a:buFont typeface="Courier New" pitchFamily="49" charset="0"/>
              <a:buChar char="o"/>
            </a:pPr>
            <a:r>
              <a:rPr lang="en-GB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own audible testimony </a:t>
            </a:r>
            <a:r>
              <a:rPr lang="en-GB" sz="3600" dirty="0" smtClean="0"/>
              <a:t>(v18)</a:t>
            </a:r>
          </a:p>
          <a:p>
            <a:pPr>
              <a:buFont typeface="Courier New" pitchFamily="49" charset="0"/>
              <a:buChar char="o"/>
            </a:pPr>
            <a:r>
              <a:rPr lang="en-GB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prophetic word made more sure </a:t>
            </a:r>
            <a:r>
              <a:rPr lang="en-GB" sz="3600" dirty="0" smtClean="0"/>
              <a:t>(v19) – God’s full written </a:t>
            </a:r>
            <a:r>
              <a:rPr lang="en-GB" sz="3600" dirty="0" smtClean="0"/>
              <a:t>word; the light</a:t>
            </a:r>
            <a:endParaRPr lang="en-GB" sz="3600" dirty="0" smtClean="0"/>
          </a:p>
          <a:p>
            <a:pPr>
              <a:buFont typeface="Courier New" pitchFamily="49" charset="0"/>
              <a:buChar char="o"/>
            </a:pPr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6" name="AutoShape 2" descr="http://www.thebiblejourney.org/content/pages/uploaded_images/47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855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Not to mention the many who have died so we can have the Bible in our own languages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573016"/>
            <a:ext cx="513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Not to mention God’s personal voice that called you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2838" y="5877272"/>
            <a:ext cx="768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Not to mention the Holy Spirit's presence to help us understand it.  I John 1:20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21284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3" y="332656"/>
            <a:ext cx="8001422" cy="112165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Cunning Fables or the Sure Word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b="1" dirty="0" smtClean="0">
                <a:solidFill>
                  <a:srgbClr val="C00000"/>
                </a:solidFill>
              </a:rPr>
              <a:t>What should we do?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8300" y="2060848"/>
            <a:ext cx="8452171" cy="4176464"/>
          </a:xfrm>
        </p:spPr>
        <p:txBody>
          <a:bodyPr>
            <a:normAutofit fontScale="700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Heed 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(v19)</a:t>
            </a:r>
          </a:p>
          <a:p>
            <a:pPr>
              <a:buNone/>
            </a:pP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Do the Word </a:t>
            </a:r>
          </a:p>
          <a:p>
            <a:pPr>
              <a:buNone/>
            </a:pP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James 1:22</a:t>
            </a:r>
          </a:p>
          <a:p>
            <a:pPr marL="914400" indent="-914400">
              <a:buFont typeface="+mj-lt"/>
              <a:buAutoNum type="arabicPeriod" startAt="2"/>
            </a:pP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Hide God’s Word in your heart </a:t>
            </a:r>
          </a:p>
          <a:p>
            <a:pPr>
              <a:buNone/>
            </a:pP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Ps 119:11</a:t>
            </a:r>
          </a:p>
          <a:p>
            <a:pPr marL="914400" indent="-914400">
              <a:buFont typeface="+mj-lt"/>
              <a:buAutoNum type="arabicPeriod" startAt="3"/>
            </a:pPr>
            <a:r>
              <a:rPr lang="en-GB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Transformed by renewing of your mind </a:t>
            </a:r>
            <a:endParaRPr lang="en-GB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Rom 12:2</a:t>
            </a:r>
          </a:p>
        </p:txBody>
      </p:sp>
      <p:sp>
        <p:nvSpPr>
          <p:cNvPr id="26626" name="AutoShape 2" descr="http://www.thebiblejourney.org/content/pages/uploaded_images/47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23928" y="4462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3491880" y="1484784"/>
            <a:ext cx="5544616" cy="526297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dirty="0" smtClean="0"/>
              <a:t>…which </a:t>
            </a:r>
            <a:r>
              <a:rPr lang="en-GB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do well to heed </a:t>
            </a:r>
            <a:r>
              <a:rPr lang="en-GB" sz="4800" dirty="0" smtClean="0"/>
              <a:t>as to a light that shines in a dark place, until the day dawns and the </a:t>
            </a:r>
            <a:r>
              <a:rPr lang="en-GB" sz="4800" b="1" dirty="0" smtClean="0"/>
              <a:t>morning star </a:t>
            </a:r>
            <a:r>
              <a:rPr lang="en-GB" sz="4800" dirty="0" smtClean="0"/>
              <a:t>rises in your hearts;</a:t>
            </a:r>
            <a:endParaRPr lang="en-GB" sz="4800" dirty="0"/>
          </a:p>
        </p:txBody>
      </p:sp>
      <p:pic>
        <p:nvPicPr>
          <p:cNvPr id="9" name="Picture 8" descr="light_in_dark.jpg"/>
          <p:cNvPicPr>
            <a:picLocks noChangeAspect="1"/>
          </p:cNvPicPr>
          <p:nvPr/>
        </p:nvPicPr>
        <p:blipFill>
          <a:blip r:embed="rId3" cstate="print"/>
          <a:srcRect l="1746" r="8983"/>
          <a:stretch>
            <a:fillRect/>
          </a:stretch>
        </p:blipFill>
        <p:spPr>
          <a:xfrm>
            <a:off x="0" y="1"/>
            <a:ext cx="9180512" cy="6857999"/>
          </a:xfrm>
          <a:prstGeom prst="rect">
            <a:avLst/>
          </a:prstGeom>
        </p:spPr>
      </p:pic>
      <p:pic>
        <p:nvPicPr>
          <p:cNvPr id="5122" name="Picture 2" descr="https://www.historytoday.com/sites/default/files/articles/wylif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-1"/>
            <a:ext cx="428625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4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359</Words>
  <Application>Microsoft Office PowerPoint</Application>
  <PresentationFormat>On-screen Show (4:3)</PresentationFormat>
  <Paragraphs>61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International Day of the Bible  #BibleCelebration</vt:lpstr>
      <vt:lpstr>Cunning Fables or the Sure Word?</vt:lpstr>
      <vt:lpstr>2 Peter 1:16-21 (RAV)</vt:lpstr>
      <vt:lpstr>1. Cunning Fables </vt:lpstr>
      <vt:lpstr>2 Peter 3:16</vt:lpstr>
      <vt:lpstr>2. What did Jesus receive? </vt:lpstr>
      <vt:lpstr>2 Peter 1:16-21 (RAV)</vt:lpstr>
      <vt:lpstr>3. What did we receive? </vt:lpstr>
      <vt:lpstr>Cunning Fables or the Sure Word What should we do?</vt:lpstr>
      <vt:lpstr>Year of the Bible</vt:lpstr>
      <vt:lpstr>Living in the Kingdom means living by the Book!</vt:lpstr>
      <vt:lpstr>Living in the Kingdom means living by the Book!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needs a spouse?</dc:title>
  <dc:creator>DT</dc:creator>
  <cp:lastModifiedBy>DT</cp:lastModifiedBy>
  <cp:revision>101</cp:revision>
  <dcterms:created xsi:type="dcterms:W3CDTF">2018-09-15T15:56:28Z</dcterms:created>
  <dcterms:modified xsi:type="dcterms:W3CDTF">2018-11-17T18:41:46Z</dcterms:modified>
</cp:coreProperties>
</file>