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23"/>
  </p:handoutMasterIdLst>
  <p:sldIdLst>
    <p:sldId id="597" r:id="rId2"/>
    <p:sldId id="598" r:id="rId3"/>
    <p:sldId id="599" r:id="rId4"/>
    <p:sldId id="600" r:id="rId5"/>
    <p:sldId id="601" r:id="rId6"/>
    <p:sldId id="606" r:id="rId7"/>
    <p:sldId id="602" r:id="rId8"/>
    <p:sldId id="603" r:id="rId9"/>
    <p:sldId id="604" r:id="rId10"/>
    <p:sldId id="605" r:id="rId11"/>
    <p:sldId id="584" r:id="rId12"/>
    <p:sldId id="585" r:id="rId13"/>
    <p:sldId id="586" r:id="rId14"/>
    <p:sldId id="587" r:id="rId15"/>
    <p:sldId id="588" r:id="rId16"/>
    <p:sldId id="589" r:id="rId17"/>
    <p:sldId id="590" r:id="rId18"/>
    <p:sldId id="572" r:id="rId19"/>
    <p:sldId id="573" r:id="rId20"/>
    <p:sldId id="547" r:id="rId21"/>
    <p:sldId id="482" r:id="rId22"/>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2" autoAdjust="0"/>
    <p:restoredTop sz="94662" autoAdjust="0"/>
  </p:normalViewPr>
  <p:slideViewPr>
    <p:cSldViewPr>
      <p:cViewPr varScale="1">
        <p:scale>
          <a:sx n="67" d="100"/>
          <a:sy n="67" d="100"/>
        </p:scale>
        <p:origin x="-898"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2309" y="-67"/>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AD13FB-DAAC-4AB9-BB10-597F9D63F558}" type="datetimeFigureOut">
              <a:rPr lang="en-US"/>
              <a:pPr>
                <a:defRPr/>
              </a:pPr>
              <a:t>2018-10-12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E95067-08AF-452B-BE45-876575ED78F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67FDB5-C7BB-4073-87CC-A775873DEEB6}" type="datetimeFigureOut">
              <a:rPr lang="en-US"/>
              <a:pPr>
                <a:defRPr/>
              </a:pPr>
              <a:t>2018-10-12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F7E9DB2-7E3E-434B-AA74-AF46BAE85B4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1B9B4B-6C16-4556-9590-C1EF0241C69C}" type="datetimeFigureOut">
              <a:rPr lang="en-US"/>
              <a:pPr>
                <a:defRPr/>
              </a:pPr>
              <a:t>2018-10-12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A76E7D8-285F-4E50-A438-665B1A79D32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7D1F7F-2E6A-406D-9560-041647568F28}" type="datetimeFigureOut">
              <a:rPr lang="en-US"/>
              <a:pPr>
                <a:defRPr/>
              </a:pPr>
              <a:t>2018-10-12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531A5C2-9D7D-415C-9A84-8709954902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D25A91-EDED-4141-BFC7-7073DC56C347}" type="datetimeFigureOut">
              <a:rPr lang="en-US"/>
              <a:pPr>
                <a:defRPr/>
              </a:pPr>
              <a:t>2018-10-12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B98DC8-C92C-448A-978F-222B5B08E50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BF1851-E1CA-4C99-9853-4D2919C3942D}" type="datetimeFigureOut">
              <a:rPr lang="en-US"/>
              <a:pPr>
                <a:defRPr/>
              </a:pPr>
              <a:t>2018-10-12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A813C23-989C-4594-AA86-B722B24EA42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8103F5-D47A-4848-8082-6B77CF4C5B17}" type="datetimeFigureOut">
              <a:rPr lang="en-US"/>
              <a:pPr>
                <a:defRPr/>
              </a:pPr>
              <a:t>2018-10-12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ED1A812-FC0A-4907-B7BB-F3D7766267D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16B2DA-8FE8-490E-BD31-43B18E96B1BD}" type="datetimeFigureOut">
              <a:rPr lang="en-US"/>
              <a:pPr>
                <a:defRPr/>
              </a:pPr>
              <a:t>2018-10-12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7DC9AD4-AB91-467C-8F2B-EE741E1631D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9EC3D0-9B1A-4B32-8A49-B73DBAE9E0C6}" type="datetimeFigureOut">
              <a:rPr lang="en-US"/>
              <a:pPr>
                <a:defRPr/>
              </a:pPr>
              <a:t>2018-10-12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BE003A7-7BAA-4CBC-845E-8CF052D4AC1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31E76C-F6C3-4E15-B10C-6E9F633FA10E}" type="datetimeFigureOut">
              <a:rPr lang="en-US"/>
              <a:pPr>
                <a:defRPr/>
              </a:pPr>
              <a:t>2018-10-12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F61ACA-4309-42EF-A115-07B4863BFB2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58E64F-8BC0-4DFE-8C03-68F872962D0B}" type="datetimeFigureOut">
              <a:rPr lang="en-US"/>
              <a:pPr>
                <a:defRPr/>
              </a:pPr>
              <a:t>2018-10-12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13448B5-3887-4D95-8339-1A386555C5B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1B1BF0F-A468-488F-AEBC-BA4B1D7381A3}" type="datetimeFigureOut">
              <a:rPr lang="en-US"/>
              <a:pPr>
                <a:defRPr/>
              </a:pPr>
              <a:t>2018-10-12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ADE0EB4-8CCA-4BE8-B0FA-5627EA78E300}"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152400" y="76200"/>
            <a:ext cx="8763000" cy="6555641"/>
          </a:xfrm>
          <a:prstGeom prst="rect">
            <a:avLst/>
          </a:prstGeom>
          <a:noFill/>
          <a:ln w="9525">
            <a:noFill/>
            <a:miter lim="800000"/>
            <a:headEnd/>
            <a:tailEnd/>
          </a:ln>
        </p:spPr>
        <p:txBody>
          <a:bodyPr wrap="square">
            <a:spAutoFit/>
          </a:bodyPr>
          <a:lstStyle/>
          <a:p>
            <a:r>
              <a:rPr lang="en-US" sz="2800" smtClean="0"/>
              <a:t>1 </a:t>
            </a:r>
            <a:r>
              <a:rPr lang="en-US" sz="2800" smtClean="0"/>
              <a:t>Peter 4:5 but they shall give account to Him who is ready to judge the living and the dead. … 7 The end of all things is at hand; therefore, be of sound judgment and sober </a:t>
            </a:r>
            <a:r>
              <a:rPr lang="en-US" sz="2800" i="1" smtClean="0"/>
              <a:t>spirit </a:t>
            </a:r>
            <a:r>
              <a:rPr lang="en-US" sz="2800" smtClean="0"/>
              <a:t>for the purpose of prayer. 8 Above all, keep fervent in your love for one another, because love covers a multitude of sins. 9 Be hospitable to one another without complaint. 10 As each one has received a </a:t>
            </a:r>
            <a:r>
              <a:rPr lang="en-US" sz="2800" i="1" smtClean="0"/>
              <a:t>special </a:t>
            </a:r>
            <a:r>
              <a:rPr lang="en-US" sz="2800" smtClean="0"/>
              <a:t>gift, employ it in serving one another, as good stewards of the manifold grace of God. 11 Whoever speaks, </a:t>
            </a:r>
            <a:r>
              <a:rPr lang="en-US" sz="2800" i="1" smtClean="0"/>
              <a:t>let him speak, </a:t>
            </a:r>
            <a:r>
              <a:rPr lang="en-US" sz="2800" smtClean="0"/>
              <a:t>as it were, the utterances of God; whoever serves, </a:t>
            </a:r>
            <a:r>
              <a:rPr lang="en-US" sz="2800" i="1" smtClean="0"/>
              <a:t>let him do so </a:t>
            </a:r>
            <a:r>
              <a:rPr lang="en-US" sz="2800" smtClean="0"/>
              <a:t>as by the strength which God supplies; so that in all things God may be glorified through Jesus Christ, to whom belongs the glory and dominion forever and ever. Amen</a:t>
            </a:r>
            <a:r>
              <a:rPr lang="en-US" sz="2800" smtClean="0"/>
              <a:t>. </a:t>
            </a:r>
            <a:endParaRPr lang="en-US"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554545"/>
          </a:xfrm>
          <a:prstGeom prst="rect">
            <a:avLst/>
          </a:prstGeom>
          <a:noFill/>
          <a:ln w="9525">
            <a:noFill/>
            <a:miter lim="800000"/>
            <a:headEnd/>
            <a:tailEnd/>
          </a:ln>
        </p:spPr>
        <p:txBody>
          <a:bodyPr>
            <a:spAutoFit/>
          </a:bodyPr>
          <a:lstStyle/>
          <a:p>
            <a:r>
              <a:rPr lang="en-US" sz="3200" smtClean="0"/>
              <a:t>NIV 1 Timothy 5:19 Do not entertain an accusation against an elder unless it is brought by two or three witnesses. 20 Those who sin are to be rebuked publicly, so that the others may take </a:t>
            </a:r>
            <a:r>
              <a:rPr lang="en-US" sz="3200" smtClean="0"/>
              <a:t>warning</a:t>
            </a:r>
            <a:r>
              <a:rPr lang="en-US" sz="3200" smtClean="0"/>
              <a:t>.</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1077218"/>
          </a:xfrm>
          <a:prstGeom prst="rect">
            <a:avLst/>
          </a:prstGeom>
          <a:noFill/>
          <a:ln w="9525">
            <a:noFill/>
            <a:miter lim="800000"/>
            <a:headEnd/>
            <a:tailEnd/>
          </a:ln>
        </p:spPr>
        <p:txBody>
          <a:bodyPr>
            <a:spAutoFit/>
          </a:bodyPr>
          <a:lstStyle/>
          <a:p>
            <a:r>
              <a:rPr lang="en-US" sz="3200" smtClean="0"/>
              <a:t>Proverbs 10:12 Hatred stirs up strife, But love covers all </a:t>
            </a:r>
            <a:r>
              <a:rPr lang="en-US" sz="3200" smtClean="0"/>
              <a:t>transgressions</a:t>
            </a:r>
            <a:r>
              <a:rPr lang="en-US" sz="3200" smtClean="0"/>
              <a: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554545"/>
          </a:xfrm>
          <a:prstGeom prst="rect">
            <a:avLst/>
          </a:prstGeom>
          <a:noFill/>
          <a:ln w="9525">
            <a:noFill/>
            <a:miter lim="800000"/>
            <a:headEnd/>
            <a:tailEnd/>
          </a:ln>
        </p:spPr>
        <p:txBody>
          <a:bodyPr>
            <a:spAutoFit/>
          </a:bodyPr>
          <a:lstStyle/>
          <a:p>
            <a:r>
              <a:rPr lang="en-US" sz="3200" smtClean="0"/>
              <a:t>1 Corinthians 13:5 … [Love] does not take into account a wrong </a:t>
            </a:r>
            <a:r>
              <a:rPr lang="en-US" sz="3200" i="1" smtClean="0"/>
              <a:t>suffered, </a:t>
            </a:r>
            <a:r>
              <a:rPr lang="en-US" sz="3200" smtClean="0"/>
              <a:t>…7 [Love] bears all things, believes all things, hopes all things, endures all things. 8 Love never fails</a:t>
            </a:r>
            <a:r>
              <a:rPr lang="en-US" sz="3200" smtClean="0"/>
              <a:t>; </a:t>
            </a:r>
            <a:r>
              <a:rPr lang="en-US" sz="3200" smtClean="0"/>
              <a:t>…</a:t>
            </a:r>
            <a:endParaRPr lang="en-US" sz="3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62979"/>
          </a:xfrm>
          <a:prstGeom prst="rect">
            <a:avLst/>
          </a:prstGeom>
          <a:noFill/>
          <a:ln w="9525">
            <a:noFill/>
            <a:miter lim="800000"/>
            <a:headEnd/>
            <a:tailEnd/>
          </a:ln>
        </p:spPr>
        <p:txBody>
          <a:bodyPr>
            <a:spAutoFit/>
          </a:bodyPr>
          <a:lstStyle/>
          <a:p>
            <a:pPr algn="ctr"/>
            <a:r>
              <a:rPr lang="en-US" sz="2800" b="1" u="sng" smtClean="0"/>
              <a:t>SPLaSh: SERVE others happily with whatever you have</a:t>
            </a:r>
            <a:endParaRPr lang="en-US" sz="2800" smtClean="0"/>
          </a:p>
          <a:p>
            <a:r>
              <a:rPr lang="en-US" sz="2800" smtClean="0"/>
              <a:t>1Peter  4:9 Be hospitable to one another without complaint. 10 As each one has received a </a:t>
            </a:r>
            <a:r>
              <a:rPr lang="en-US" sz="2800" i="1" smtClean="0"/>
              <a:t>special </a:t>
            </a:r>
            <a:r>
              <a:rPr lang="en-US" sz="2800" smtClean="0"/>
              <a:t>gift, employ it in serving one another, as good stewards of the manifold grace of God. 11 Whoever speaks, </a:t>
            </a:r>
            <a:r>
              <a:rPr lang="en-US" sz="2800" i="1" smtClean="0"/>
              <a:t>let him speak, </a:t>
            </a:r>
            <a:r>
              <a:rPr lang="en-US" sz="2800" smtClean="0"/>
              <a:t>as it were, the utterances of God; whoever serves, </a:t>
            </a:r>
            <a:r>
              <a:rPr lang="en-US" sz="2800" i="1" smtClean="0"/>
              <a:t>let him do so </a:t>
            </a:r>
            <a:r>
              <a:rPr lang="en-US" sz="2800" smtClean="0"/>
              <a:t>as by the strength which God supplies; so that in all things God may be glorified through Jesus Christ, to whom belongs the glory and dominion forever and ever. </a:t>
            </a:r>
            <a:r>
              <a:rPr lang="en-US" sz="2800" smtClean="0"/>
              <a:t>Amen</a:t>
            </a:r>
            <a:r>
              <a:rPr lang="en-US" sz="2800" smtClean="0"/>
              <a:t>.</a:t>
            </a:r>
            <a:endParaRPr lang="en-US"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354765"/>
          </a:xfrm>
          <a:prstGeom prst="rect">
            <a:avLst/>
          </a:prstGeom>
          <a:noFill/>
          <a:ln w="9525">
            <a:noFill/>
            <a:miter lim="800000"/>
            <a:headEnd/>
            <a:tailEnd/>
          </a:ln>
        </p:spPr>
        <p:txBody>
          <a:bodyPr>
            <a:spAutoFit/>
          </a:bodyPr>
          <a:lstStyle/>
          <a:p>
            <a:pPr algn="ctr"/>
            <a:r>
              <a:rPr lang="en-US" sz="3200" b="1" u="sng" smtClean="0"/>
              <a:t>SPLaSh: SERVE others happily with whatever you have</a:t>
            </a:r>
            <a:endParaRPr lang="en-US" sz="3200" smtClean="0"/>
          </a:p>
          <a:p>
            <a:endParaRPr lang="en-US" smtClean="0"/>
          </a:p>
          <a:p>
            <a:r>
              <a:rPr lang="en-US" sz="3200" smtClean="0"/>
              <a:t>1Peter  </a:t>
            </a:r>
            <a:r>
              <a:rPr lang="en-US" sz="3200" smtClean="0"/>
              <a:t>4:11 … so that in all things God may be glorified through Jesus Christ, to whom belongs the glory and dominion forever and ever. Amen.</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3220"/>
          </a:xfrm>
          <a:prstGeom prst="rect">
            <a:avLst/>
          </a:prstGeom>
          <a:noFill/>
          <a:ln w="9525">
            <a:noFill/>
            <a:miter lim="800000"/>
            <a:headEnd/>
            <a:tailEnd/>
          </a:ln>
        </p:spPr>
        <p:txBody>
          <a:bodyPr>
            <a:spAutoFit/>
          </a:bodyPr>
          <a:lstStyle/>
          <a:p>
            <a:r>
              <a:rPr lang="en-US" sz="2800" smtClean="0"/>
              <a:t>M</a:t>
            </a:r>
            <a:endParaRPr lang="en-US"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3220"/>
          </a:xfrm>
          <a:prstGeom prst="rect">
            <a:avLst/>
          </a:prstGeom>
          <a:noFill/>
          <a:ln w="9525">
            <a:noFill/>
            <a:miter lim="800000"/>
            <a:headEnd/>
            <a:tailEnd/>
          </a:ln>
        </p:spPr>
        <p:txBody>
          <a:bodyPr>
            <a:spAutoFit/>
          </a:bodyPr>
          <a:lstStyle/>
          <a:p>
            <a:r>
              <a:rPr lang="en-US" sz="2800" smtClean="0"/>
              <a:t>M</a:t>
            </a:r>
            <a:endParaRPr lang="en-US"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3220"/>
          </a:xfrm>
          <a:prstGeom prst="rect">
            <a:avLst/>
          </a:prstGeom>
          <a:noFill/>
          <a:ln w="9525">
            <a:noFill/>
            <a:miter lim="800000"/>
            <a:headEnd/>
            <a:tailEnd/>
          </a:ln>
        </p:spPr>
        <p:txBody>
          <a:bodyPr>
            <a:spAutoFit/>
          </a:bodyPr>
          <a:lstStyle/>
          <a:p>
            <a:r>
              <a:rPr lang="en-US" sz="2800" smtClean="0"/>
              <a:t>M</a:t>
            </a:r>
            <a:endParaRPr lang="en-US" sz="2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3220"/>
          </a:xfrm>
          <a:prstGeom prst="rect">
            <a:avLst/>
          </a:prstGeom>
          <a:noFill/>
          <a:ln w="9525">
            <a:noFill/>
            <a:miter lim="800000"/>
            <a:headEnd/>
            <a:tailEnd/>
          </a:ln>
        </p:spPr>
        <p:txBody>
          <a:bodyPr>
            <a:spAutoFit/>
          </a:bodyPr>
          <a:lstStyle/>
          <a:p>
            <a:r>
              <a:rPr lang="en-US" sz="2800" smtClean="0"/>
              <a:t>M</a:t>
            </a:r>
            <a:endParaRPr lang="en-US" sz="2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523220"/>
          </a:xfrm>
          <a:prstGeom prst="rect">
            <a:avLst/>
          </a:prstGeom>
          <a:noFill/>
          <a:ln w="9525">
            <a:noFill/>
            <a:miter lim="800000"/>
            <a:headEnd/>
            <a:tailEnd/>
          </a:ln>
        </p:spPr>
        <p:txBody>
          <a:bodyPr>
            <a:spAutoFit/>
          </a:bodyPr>
          <a:lstStyle/>
          <a:p>
            <a:r>
              <a:rPr lang="en-US" sz="2800" smtClean="0"/>
              <a:t>M</a:t>
            </a:r>
            <a:endParaRPr 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677656"/>
          </a:xfrm>
          <a:prstGeom prst="rect">
            <a:avLst/>
          </a:prstGeom>
          <a:noFill/>
          <a:ln w="9525">
            <a:noFill/>
            <a:miter lim="800000"/>
            <a:headEnd/>
            <a:tailEnd/>
          </a:ln>
        </p:spPr>
        <p:txBody>
          <a:bodyPr>
            <a:spAutoFit/>
          </a:bodyPr>
          <a:lstStyle/>
          <a:p>
            <a:r>
              <a:rPr lang="en-US" sz="4400" b="1" smtClean="0"/>
              <a:t>SPLaSh</a:t>
            </a:r>
            <a:r>
              <a:rPr lang="en-US" sz="4400" b="1" smtClean="0"/>
              <a:t>: </a:t>
            </a:r>
            <a:endParaRPr lang="en-US" sz="4400" b="1" smtClean="0"/>
          </a:p>
          <a:p>
            <a:endParaRPr lang="en-US" sz="1600" b="1" smtClean="0"/>
          </a:p>
          <a:p>
            <a:r>
              <a:rPr lang="en-US" sz="4400" smtClean="0"/>
              <a:t>be </a:t>
            </a:r>
            <a:r>
              <a:rPr lang="en-US" sz="4400" b="1" smtClean="0"/>
              <a:t>SOBER</a:t>
            </a:r>
            <a:r>
              <a:rPr lang="en-US" sz="4400" smtClean="0"/>
              <a:t>, </a:t>
            </a:r>
            <a:r>
              <a:rPr lang="en-US" sz="4400" b="1" smtClean="0"/>
              <a:t>PRAY, LOVE, </a:t>
            </a:r>
            <a:r>
              <a:rPr lang="en-US" sz="4400" smtClean="0"/>
              <a:t>and </a:t>
            </a:r>
            <a:endParaRPr lang="en-US" sz="4400" smtClean="0"/>
          </a:p>
          <a:p>
            <a:endParaRPr lang="en-US" sz="1600" b="1" smtClean="0"/>
          </a:p>
          <a:p>
            <a:r>
              <a:rPr lang="en-US" sz="4400" b="1" smtClean="0"/>
              <a:t>SERVE </a:t>
            </a:r>
            <a:r>
              <a:rPr lang="en-US" sz="4400" smtClean="0"/>
              <a:t>happily </a:t>
            </a:r>
            <a:r>
              <a:rPr lang="en-US" sz="3600" smtClean="0"/>
              <a:t>(“without complaint”)</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92443"/>
          </a:xfrm>
          <a:prstGeom prst="rect">
            <a:avLst/>
          </a:prstGeom>
          <a:noFill/>
          <a:ln w="9525">
            <a:noFill/>
            <a:miter lim="800000"/>
            <a:headEnd/>
            <a:tailEnd/>
          </a:ln>
        </p:spPr>
        <p:txBody>
          <a:bodyPr>
            <a:spAutoFit/>
          </a:bodyPr>
          <a:lstStyle/>
          <a:p>
            <a:r>
              <a:rPr lang="en-US" sz="2600" smtClean="0"/>
              <a:t>.</a:t>
            </a:r>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92443"/>
          </a:xfrm>
          <a:prstGeom prst="rect">
            <a:avLst/>
          </a:prstGeom>
          <a:noFill/>
          <a:ln w="9525">
            <a:noFill/>
            <a:miter lim="800000"/>
            <a:headEnd/>
            <a:tailEnd/>
          </a:ln>
        </p:spPr>
        <p:txBody>
          <a:bodyPr>
            <a:spAutoFit/>
          </a:bodyPr>
          <a:lstStyle/>
          <a:p>
            <a:r>
              <a:rPr lang="en-US" sz="2600" smtClean="0"/>
              <a:t>Only use top half.</a:t>
            </a:r>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4585871"/>
          </a:xfrm>
          <a:prstGeom prst="rect">
            <a:avLst/>
          </a:prstGeom>
          <a:noFill/>
          <a:ln w="9525">
            <a:noFill/>
            <a:miter lim="800000"/>
            <a:headEnd/>
            <a:tailEnd/>
          </a:ln>
        </p:spPr>
        <p:txBody>
          <a:bodyPr>
            <a:spAutoFit/>
          </a:bodyPr>
          <a:lstStyle/>
          <a:p>
            <a:pPr algn="ctr"/>
            <a:r>
              <a:rPr lang="en-US" sz="3600" b="1" u="sng" smtClean="0"/>
              <a:t>The End Is Near!</a:t>
            </a:r>
            <a:endParaRPr lang="en-US" sz="3600" smtClean="0"/>
          </a:p>
          <a:p>
            <a:endParaRPr lang="en-US" sz="2000" smtClean="0"/>
          </a:p>
          <a:p>
            <a:r>
              <a:rPr lang="en-US" sz="3600" smtClean="0"/>
              <a:t>1 </a:t>
            </a:r>
            <a:r>
              <a:rPr lang="en-US" sz="3600" smtClean="0"/>
              <a:t>Peter 4:5 but they shall give account to Him who is ready to judge the living and the dead. … 7 The end of all things is </a:t>
            </a:r>
            <a:r>
              <a:rPr lang="en-US" sz="3600" smtClean="0"/>
              <a:t>at </a:t>
            </a:r>
            <a:r>
              <a:rPr lang="en-US" sz="3600" smtClean="0"/>
              <a:t>hand…</a:t>
            </a:r>
          </a:p>
          <a:p>
            <a:endParaRPr lang="en-US" sz="2000" smtClean="0"/>
          </a:p>
          <a:p>
            <a:pPr algn="ctr"/>
            <a:r>
              <a:rPr lang="en-US" sz="3600" smtClean="0"/>
              <a:t>U.S. </a:t>
            </a:r>
            <a:r>
              <a:rPr lang="en-US" sz="3600" smtClean="0"/>
              <a:t>life </a:t>
            </a:r>
            <a:r>
              <a:rPr lang="en-US" sz="3600" smtClean="0"/>
              <a:t>expectancy </a:t>
            </a:r>
            <a:r>
              <a:rPr lang="en-US" sz="3600" smtClean="0"/>
              <a:t>(</a:t>
            </a:r>
            <a:r>
              <a:rPr lang="en-US" sz="3600" smtClean="0"/>
              <a:t>born </a:t>
            </a:r>
            <a:r>
              <a:rPr lang="en-US" sz="3600" smtClean="0"/>
              <a:t>2018</a:t>
            </a:r>
            <a:r>
              <a:rPr lang="en-US" sz="3600" smtClean="0"/>
              <a:t>):</a:t>
            </a:r>
          </a:p>
          <a:p>
            <a:pPr algn="ctr"/>
            <a:r>
              <a:rPr lang="en-US" sz="3600" smtClean="0"/>
              <a:t> male—76  female—81</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246769"/>
          </a:xfrm>
          <a:prstGeom prst="rect">
            <a:avLst/>
          </a:prstGeom>
          <a:noFill/>
          <a:ln w="9525">
            <a:noFill/>
            <a:miter lim="800000"/>
            <a:headEnd/>
            <a:tailEnd/>
          </a:ln>
        </p:spPr>
        <p:txBody>
          <a:bodyPr>
            <a:spAutoFit/>
          </a:bodyPr>
          <a:lstStyle/>
          <a:p>
            <a:pPr algn="ctr"/>
            <a:r>
              <a:rPr lang="en-US" sz="3200" b="1" u="sng" smtClean="0"/>
              <a:t>SPLASH</a:t>
            </a:r>
            <a:r>
              <a:rPr lang="en-US" sz="3200" b="1" u="sng" smtClean="0"/>
              <a:t>: Be Sober</a:t>
            </a:r>
            <a:r>
              <a:rPr lang="en-US" sz="3200" b="1" u="sng" smtClean="0"/>
              <a:t>, </a:t>
            </a:r>
            <a:r>
              <a:rPr lang="en-US" sz="3200" b="1" u="sng" smtClean="0"/>
              <a:t>Pray</a:t>
            </a:r>
          </a:p>
          <a:p>
            <a:endParaRPr lang="en-US" sz="1200" smtClean="0"/>
          </a:p>
          <a:p>
            <a:r>
              <a:rPr lang="en-US" sz="3200" smtClean="0"/>
              <a:t>NAS 1 </a:t>
            </a:r>
            <a:r>
              <a:rPr lang="en-US" sz="3200" smtClean="0"/>
              <a:t>Peter 4:7 The end of all things is at hand; therefore, be of sound judgment and sober </a:t>
            </a:r>
            <a:r>
              <a:rPr lang="en-US" sz="3200" i="1" smtClean="0"/>
              <a:t>spirit </a:t>
            </a:r>
            <a:r>
              <a:rPr lang="en-US" sz="3200" smtClean="0"/>
              <a:t>for the purpose of </a:t>
            </a:r>
            <a:r>
              <a:rPr lang="en-US" sz="3200" smtClean="0"/>
              <a:t>prayer</a:t>
            </a:r>
            <a:r>
              <a:rPr lang="en-US" sz="320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539430"/>
          </a:xfrm>
          <a:prstGeom prst="rect">
            <a:avLst/>
          </a:prstGeom>
          <a:noFill/>
          <a:ln w="9525">
            <a:noFill/>
            <a:miter lim="800000"/>
            <a:headEnd/>
            <a:tailEnd/>
          </a:ln>
        </p:spPr>
        <p:txBody>
          <a:bodyPr>
            <a:spAutoFit/>
          </a:bodyPr>
          <a:lstStyle/>
          <a:p>
            <a:pPr algn="ctr"/>
            <a:r>
              <a:rPr lang="en-US" sz="3200" b="1" u="sng" smtClean="0"/>
              <a:t>Prayer: Epaphras’  </a:t>
            </a:r>
            <a:r>
              <a:rPr lang="en-US" sz="3200" b="1" u="sng" smtClean="0"/>
              <a:t>“</a:t>
            </a:r>
            <a:r>
              <a:rPr lang="en-US" sz="3200" b="1" u="sng" smtClean="0"/>
              <a:t>agonitsomai</a:t>
            </a:r>
            <a:r>
              <a:rPr lang="en-US" sz="3200" b="1" u="sng" smtClean="0"/>
              <a:t>”</a:t>
            </a:r>
          </a:p>
          <a:p>
            <a:endParaRPr lang="en-US" sz="3200" smtClean="0"/>
          </a:p>
          <a:p>
            <a:r>
              <a:rPr lang="en-US" sz="3200" smtClean="0"/>
              <a:t>NIV </a:t>
            </a:r>
            <a:r>
              <a:rPr lang="en-US" sz="3200" smtClean="0"/>
              <a:t>Colossians 4:12 Epaphras, who is one of you and a servant of Christ Jesus, sends greetings. He is always wrestling in prayer for you, that you may stand firm in all the will of God, mature and </a:t>
            </a:r>
            <a:r>
              <a:rPr lang="en-US" sz="3200" smtClean="0"/>
              <a:t>fully </a:t>
            </a:r>
            <a:r>
              <a:rPr lang="en-US" sz="3200" smtClean="0"/>
              <a:t>assured.</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246769"/>
          </a:xfrm>
          <a:prstGeom prst="rect">
            <a:avLst/>
          </a:prstGeom>
          <a:noFill/>
          <a:ln w="9525">
            <a:noFill/>
            <a:miter lim="800000"/>
            <a:headEnd/>
            <a:tailEnd/>
          </a:ln>
        </p:spPr>
        <p:txBody>
          <a:bodyPr>
            <a:spAutoFit/>
          </a:bodyPr>
          <a:lstStyle/>
          <a:p>
            <a:pPr algn="ctr"/>
            <a:r>
              <a:rPr lang="en-US" sz="3200" b="1" u="sng" smtClean="0"/>
              <a:t>SPLASH</a:t>
            </a:r>
            <a:r>
              <a:rPr lang="en-US" sz="3200" b="1" u="sng" smtClean="0"/>
              <a:t>: Be Sober</a:t>
            </a:r>
            <a:r>
              <a:rPr lang="en-US" sz="3200" b="1" u="sng" smtClean="0"/>
              <a:t>, </a:t>
            </a:r>
            <a:r>
              <a:rPr lang="en-US" sz="3200" b="1" u="sng" smtClean="0"/>
              <a:t>Pray</a:t>
            </a:r>
          </a:p>
          <a:p>
            <a:endParaRPr lang="en-US" sz="1200" smtClean="0"/>
          </a:p>
          <a:p>
            <a:r>
              <a:rPr lang="en-US" sz="3200" smtClean="0"/>
              <a:t>NAS 1 </a:t>
            </a:r>
            <a:r>
              <a:rPr lang="en-US" sz="3200" smtClean="0"/>
              <a:t>Peter 4:7 The end of all things is at hand; therefore, be of sound judgment and sober </a:t>
            </a:r>
            <a:r>
              <a:rPr lang="en-US" sz="3200" i="1" smtClean="0"/>
              <a:t>spirit </a:t>
            </a:r>
            <a:r>
              <a:rPr lang="en-US" sz="3200" smtClean="0"/>
              <a:t>for the purpose of </a:t>
            </a:r>
            <a:r>
              <a:rPr lang="en-US" sz="3200" smtClean="0"/>
              <a:t>prayer</a:t>
            </a:r>
            <a:r>
              <a:rPr lang="en-US" sz="320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539430"/>
          </a:xfrm>
          <a:prstGeom prst="rect">
            <a:avLst/>
          </a:prstGeom>
          <a:noFill/>
          <a:ln w="9525">
            <a:noFill/>
            <a:miter lim="800000"/>
            <a:headEnd/>
            <a:tailEnd/>
          </a:ln>
        </p:spPr>
        <p:txBody>
          <a:bodyPr>
            <a:spAutoFit/>
          </a:bodyPr>
          <a:lstStyle/>
          <a:p>
            <a:r>
              <a:rPr lang="en-US" sz="3200" smtClean="0"/>
              <a:t>NIV Ecclesiastes 7:2 It is better to go to a house of mourning than to go to a house of feasting, for death is the destiny of every man; the living should take this to heart. … 4 The heart of the wise is in the house of mourning, but the heart of fools is in the house of </a:t>
            </a:r>
            <a:r>
              <a:rPr lang="en-US" sz="3200" smtClean="0"/>
              <a:t>pleasure</a:t>
            </a:r>
            <a:r>
              <a:rPr lang="en-US" sz="3200" smtClean="0"/>
              <a: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2554545"/>
          </a:xfrm>
          <a:prstGeom prst="rect">
            <a:avLst/>
          </a:prstGeom>
          <a:noFill/>
          <a:ln w="9525">
            <a:noFill/>
            <a:miter lim="800000"/>
            <a:headEnd/>
            <a:tailEnd/>
          </a:ln>
        </p:spPr>
        <p:txBody>
          <a:bodyPr>
            <a:spAutoFit/>
          </a:bodyPr>
          <a:lstStyle/>
          <a:p>
            <a:pPr algn="ctr"/>
            <a:r>
              <a:rPr lang="en-US" sz="3200" b="1" u="sng" smtClean="0"/>
              <a:t>SPLASH: </a:t>
            </a:r>
            <a:r>
              <a:rPr lang="en-US" sz="3200" b="1" u="sng" smtClean="0"/>
              <a:t>Be fervent in your LOVE</a:t>
            </a:r>
            <a:endParaRPr lang="en-US" sz="3200" smtClean="0"/>
          </a:p>
          <a:p>
            <a:endParaRPr lang="en-US" sz="3200" smtClean="0"/>
          </a:p>
          <a:p>
            <a:r>
              <a:rPr lang="en-US" sz="3200" smtClean="0"/>
              <a:t>1Peter 4:8 </a:t>
            </a:r>
            <a:r>
              <a:rPr lang="en-US" sz="3200" smtClean="0"/>
              <a:t>Above all, keep fervent in your love for one another, because love covers a multitude of sins.</a:t>
            </a:r>
            <a:endParaRPr lang="en-US" sz="3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304800"/>
            <a:ext cx="8382000" cy="3970318"/>
          </a:xfrm>
          <a:prstGeom prst="rect">
            <a:avLst/>
          </a:prstGeom>
          <a:noFill/>
          <a:ln w="9525">
            <a:noFill/>
            <a:miter lim="800000"/>
            <a:headEnd/>
            <a:tailEnd/>
          </a:ln>
        </p:spPr>
        <p:txBody>
          <a:bodyPr>
            <a:spAutoFit/>
          </a:bodyPr>
          <a:lstStyle/>
          <a:p>
            <a:r>
              <a:rPr lang="en-US" sz="2800" smtClean="0"/>
              <a:t>Matthew 18:15 "And if your brother sins, go and reprove him in private; if he listens to you, you have won your brother. 16 "But if he does not listen </a:t>
            </a:r>
            <a:r>
              <a:rPr lang="en-US" sz="2800" i="1" smtClean="0"/>
              <a:t>to you, </a:t>
            </a:r>
            <a:r>
              <a:rPr lang="en-US" sz="2800" smtClean="0"/>
              <a:t>take one or two more with you, so that by the mouth of two or three witnesses every fact may be confirmed. 17 "And if he refuses to listen to them, tell it to the church; and if he refuses to listen even to the church, let him be to you as a Gentile and a </a:t>
            </a:r>
            <a:r>
              <a:rPr lang="en-US" sz="2800" smtClean="0"/>
              <a:t>tax-gatherer</a:t>
            </a:r>
            <a:r>
              <a:rPr lang="en-US" sz="2800" smtClean="0"/>
              <a:t>.</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8206</TotalTime>
  <Words>793</Words>
  <Application>Microsoft Office PowerPoint</Application>
  <PresentationFormat>On-screen Show (4:3)</PresentationFormat>
  <Paragraphs>41</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 </cp:lastModifiedBy>
  <cp:revision>353</cp:revision>
  <dcterms:created xsi:type="dcterms:W3CDTF">2013-12-14T07:05:52Z</dcterms:created>
  <dcterms:modified xsi:type="dcterms:W3CDTF">2018-10-13T00:39:40Z</dcterms:modified>
</cp:coreProperties>
</file>