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59" r:id="rId3"/>
    <p:sldId id="262" r:id="rId4"/>
    <p:sldId id="268" r:id="rId5"/>
    <p:sldId id="261" r:id="rId6"/>
    <p:sldId id="284" r:id="rId7"/>
    <p:sldId id="275" r:id="rId8"/>
    <p:sldId id="276" r:id="rId9"/>
    <p:sldId id="279" r:id="rId10"/>
    <p:sldId id="285" r:id="rId11"/>
    <p:sldId id="278" r:id="rId12"/>
    <p:sldId id="280" r:id="rId13"/>
    <p:sldId id="288" r:id="rId14"/>
    <p:sldId id="272" r:id="rId15"/>
    <p:sldId id="281" r:id="rId16"/>
    <p:sldId id="283" r:id="rId17"/>
    <p:sldId id="286" r:id="rId18"/>
    <p:sldId id="282" r:id="rId19"/>
    <p:sldId id="287" r:id="rId20"/>
    <p:sldId id="270" r:id="rId21"/>
    <p:sldId id="273" r:id="rId22"/>
    <p:sldId id="274" r:id="rId2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85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0A04536D-B48F-4395-AA68-0A2F384F59D1}" type="datetimeFigureOut">
              <a:rPr lang="en-GB" smtClean="0"/>
              <a:pPr/>
              <a:t>01/07/2018</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5B674090-6120-4D61-A39E-342EA322279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D4315F2-1D44-43B5-B5CA-58FCB4633DA9}" type="datetimeFigureOut">
              <a:rPr lang="en-GB" smtClean="0"/>
              <a:pPr/>
              <a:t>01/07/2018</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034C17DC-73E6-4094-AAA6-8AFEBC63EA3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Til</a:t>
            </a:r>
            <a:r>
              <a:rPr lang="en-GB" dirty="0" smtClean="0"/>
              <a:t> the end of barley (from first month Mar/April) &amp; wheat harvest (4</a:t>
            </a:r>
            <a:r>
              <a:rPr lang="en-GB" baseline="30000" dirty="0" smtClean="0"/>
              <a:t>th</a:t>
            </a:r>
            <a:r>
              <a:rPr lang="en-GB" dirty="0" smtClean="0"/>
              <a:t> month Jun/July) </a:t>
            </a:r>
          </a:p>
          <a:p>
            <a:r>
              <a:rPr lang="en-GB" dirty="0" smtClean="0"/>
              <a:t>http://www.joybysurprise.com/harvest_times_in_israel_.html</a:t>
            </a:r>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Naomi sees God’s provision through the kindness of Boaz</a:t>
            </a:r>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4C17DC-73E6-4094-AAA6-8AFEBC63EA33}"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F77FA-426C-42E1-9D4C-7E64322ED376}"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F77FA-426C-42E1-9D4C-7E64322ED37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BF77FA-426C-42E1-9D4C-7E64322ED37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80AD30-251C-435B-8B80-4F40B663041B}" type="datetimeFigureOut">
              <a:rPr lang="en-GB" smtClean="0"/>
              <a:pPr/>
              <a:t>01/07/2018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F77FA-426C-42E1-9D4C-7E64322ED376}"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C80AD30-251C-435B-8B80-4F40B663041B}" type="datetimeFigureOut">
              <a:rPr lang="en-GB" smtClean="0"/>
              <a:pPr/>
              <a:t>01/07/2018</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DCBF77FA-426C-42E1-9D4C-7E64322ED37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C80AD30-251C-435B-8B80-4F40B663041B}" type="datetimeFigureOut">
              <a:rPr lang="en-GB" smtClean="0"/>
              <a:pPr/>
              <a:t>01/07/2018</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CBF77FA-426C-42E1-9D4C-7E64322ED37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LORD HAS NOT FORSAKEN!</a:t>
            </a:r>
            <a:endParaRPr lang="en-GB" dirty="0"/>
          </a:p>
        </p:txBody>
      </p:sp>
      <p:sp>
        <p:nvSpPr>
          <p:cNvPr id="3" name="Subtitle 2"/>
          <p:cNvSpPr>
            <a:spLocks noGrp="1"/>
          </p:cNvSpPr>
          <p:nvPr>
            <p:ph type="subTitle" idx="1"/>
          </p:nvPr>
        </p:nvSpPr>
        <p:spPr>
          <a:xfrm>
            <a:off x="683568" y="5589240"/>
            <a:ext cx="8077200" cy="691504"/>
          </a:xfrm>
        </p:spPr>
        <p:txBody>
          <a:bodyPr>
            <a:normAutofit/>
          </a:bodyPr>
          <a:lstStyle/>
          <a:p>
            <a:r>
              <a:rPr lang="en-GB" sz="4000" dirty="0" smtClean="0">
                <a:solidFill>
                  <a:schemeClr val="bg1"/>
                </a:solidFill>
              </a:rPr>
              <a:t>Ruth 2</a:t>
            </a:r>
            <a:endParaRPr lang="en-GB" sz="4000" dirty="0">
              <a:solidFill>
                <a:schemeClr val="bg1"/>
              </a:solidFill>
            </a:endParaRPr>
          </a:p>
        </p:txBody>
      </p:sp>
      <p:pic>
        <p:nvPicPr>
          <p:cNvPr id="5" name="Picture 4" descr="gicf logo3.jpg"/>
          <p:cNvPicPr>
            <a:picLocks noChangeAspect="1"/>
          </p:cNvPicPr>
          <p:nvPr/>
        </p:nvPicPr>
        <p:blipFill>
          <a:blip r:embed="rId3" cstate="print">
            <a:clrChange>
              <a:clrFrom>
                <a:srgbClr val="161616"/>
              </a:clrFrom>
              <a:clrTo>
                <a:srgbClr val="161616">
                  <a:alpha val="0"/>
                </a:srgbClr>
              </a:clrTo>
            </a:clrChange>
          </a:blip>
          <a:srcRect l="18750" t="12500" r="18750" b="9375"/>
          <a:stretch>
            <a:fillRect/>
          </a:stretch>
        </p:blipFill>
        <p:spPr>
          <a:xfrm>
            <a:off x="7164288" y="260648"/>
            <a:ext cx="1728192" cy="21602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7106" name="Picture 2" descr="https://st-takla.org/Gallery/var/albums/Bible/Illustrations/Bible-Slides/OT/08-Ruth/www-St-Takla-org--Bible-Slides-ruth-696.jpg"/>
          <p:cNvPicPr>
            <a:picLocks noChangeAspect="1" noChangeArrowheads="1"/>
          </p:cNvPicPr>
          <p:nvPr/>
        </p:nvPicPr>
        <p:blipFill>
          <a:blip r:embed="rId2" cstate="print"/>
          <a:srcRect/>
          <a:stretch>
            <a:fillRect/>
          </a:stretch>
        </p:blipFill>
        <p:spPr bwMode="auto">
          <a:xfrm>
            <a:off x="1" y="260648"/>
            <a:ext cx="9087766" cy="61206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669360"/>
          </a:xfrm>
          <a:solidFill>
            <a:schemeClr val="tx1"/>
          </a:solidFill>
        </p:spPr>
        <p:txBody>
          <a:bodyPr>
            <a:noAutofit/>
          </a:bodyPr>
          <a:lstStyle/>
          <a:p>
            <a:pPr>
              <a:buNone/>
            </a:pPr>
            <a:r>
              <a:rPr lang="en-US" sz="2800" dirty="0" smtClean="0">
                <a:solidFill>
                  <a:schemeClr val="bg1"/>
                </a:solidFill>
              </a:rPr>
              <a:t>17 So she gleaned in the field until evening, and beat out what she had gleaned, and it was about an </a:t>
            </a:r>
            <a:r>
              <a:rPr lang="en-US" sz="2800" dirty="0" err="1" smtClean="0">
                <a:solidFill>
                  <a:schemeClr val="bg1"/>
                </a:solidFill>
              </a:rPr>
              <a:t>ephah</a:t>
            </a:r>
            <a:r>
              <a:rPr lang="en-US" sz="2800" dirty="0" smtClean="0">
                <a:solidFill>
                  <a:schemeClr val="bg1"/>
                </a:solidFill>
              </a:rPr>
              <a:t> of barley. 18 Then she took </a:t>
            </a:r>
            <a:r>
              <a:rPr lang="en-US" sz="2800" i="1" dirty="0" smtClean="0">
                <a:solidFill>
                  <a:schemeClr val="bg1"/>
                </a:solidFill>
              </a:rPr>
              <a:t>it</a:t>
            </a:r>
            <a:r>
              <a:rPr lang="en-US" sz="2800" dirty="0" smtClean="0">
                <a:solidFill>
                  <a:schemeClr val="bg1"/>
                </a:solidFill>
              </a:rPr>
              <a:t> up and went into the city, and her mother-in-law saw what she had gleaned. So she brought out and gave to her what she had kept back after she had been satisfied.</a:t>
            </a:r>
          </a:p>
          <a:p>
            <a:pPr>
              <a:buNone/>
            </a:pPr>
            <a:r>
              <a:rPr lang="en-US" sz="2800" dirty="0" smtClean="0">
                <a:solidFill>
                  <a:schemeClr val="bg1"/>
                </a:solidFill>
              </a:rPr>
              <a:t>19 And her mother-in-law said to her, “Where have you gleaned today? And where did you work? Blessed be the one who took notice of you.”</a:t>
            </a:r>
          </a:p>
          <a:p>
            <a:pPr>
              <a:buNone/>
            </a:pPr>
            <a:r>
              <a:rPr lang="en-US" sz="2800" dirty="0" smtClean="0">
                <a:solidFill>
                  <a:schemeClr val="bg1"/>
                </a:solidFill>
              </a:rPr>
              <a:t>So she told her mother-in-law with whom she had worked, and said, “The man’s name with whom I worked today </a:t>
            </a:r>
            <a:r>
              <a:rPr lang="en-US" sz="2800" i="1" dirty="0" smtClean="0">
                <a:solidFill>
                  <a:schemeClr val="bg1"/>
                </a:solidFill>
              </a:rPr>
              <a:t>is</a:t>
            </a:r>
            <a:r>
              <a:rPr lang="en-US" sz="2800" dirty="0" smtClean="0">
                <a:solidFill>
                  <a:schemeClr val="bg1"/>
                </a:solidFill>
              </a:rPr>
              <a:t> Boaz.”</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669360"/>
          </a:xfrm>
          <a:solidFill>
            <a:schemeClr val="tx1"/>
          </a:solidFill>
        </p:spPr>
        <p:txBody>
          <a:bodyPr>
            <a:noAutofit/>
          </a:bodyPr>
          <a:lstStyle/>
          <a:p>
            <a:pPr>
              <a:buNone/>
            </a:pPr>
            <a:r>
              <a:rPr lang="en-US" sz="2800" dirty="0" smtClean="0">
                <a:solidFill>
                  <a:schemeClr val="bg1"/>
                </a:solidFill>
              </a:rPr>
              <a:t>20 Then Naomi said to her daughter-in-law, “Blessed </a:t>
            </a:r>
            <a:r>
              <a:rPr lang="en-US" sz="2800" i="1" dirty="0" smtClean="0">
                <a:solidFill>
                  <a:schemeClr val="bg1"/>
                </a:solidFill>
              </a:rPr>
              <a:t>be</a:t>
            </a:r>
            <a:r>
              <a:rPr lang="en-US" sz="2800" dirty="0" smtClean="0">
                <a:solidFill>
                  <a:schemeClr val="bg1"/>
                </a:solidFill>
              </a:rPr>
              <a:t> he </a:t>
            </a:r>
            <a:r>
              <a:rPr lang="en-US" sz="2800" b="1" dirty="0" smtClean="0">
                <a:solidFill>
                  <a:srgbClr val="FFFF00"/>
                </a:solidFill>
              </a:rPr>
              <a:t>of the LORD, who has not forsaken </a:t>
            </a:r>
            <a:r>
              <a:rPr lang="en-US" sz="2800" dirty="0" smtClean="0">
                <a:solidFill>
                  <a:schemeClr val="bg1"/>
                </a:solidFill>
              </a:rPr>
              <a:t>His kindness to the living and the dead!” And Naomi said to her, “This man </a:t>
            </a:r>
            <a:r>
              <a:rPr lang="en-US" sz="2800" i="1" dirty="0" smtClean="0">
                <a:solidFill>
                  <a:schemeClr val="bg1"/>
                </a:solidFill>
              </a:rPr>
              <a:t>is</a:t>
            </a:r>
            <a:r>
              <a:rPr lang="en-US" sz="2800" dirty="0" smtClean="0">
                <a:solidFill>
                  <a:schemeClr val="bg1"/>
                </a:solidFill>
              </a:rPr>
              <a:t> a relation of ours, one of our close relatives.”</a:t>
            </a:r>
          </a:p>
          <a:p>
            <a:pPr>
              <a:buNone/>
            </a:pPr>
            <a:r>
              <a:rPr lang="en-US" sz="2800" dirty="0" smtClean="0">
                <a:solidFill>
                  <a:schemeClr val="bg1"/>
                </a:solidFill>
              </a:rPr>
              <a:t>21 Ruth the </a:t>
            </a:r>
            <a:r>
              <a:rPr lang="en-US" sz="2800" dirty="0" err="1" smtClean="0">
                <a:solidFill>
                  <a:schemeClr val="bg1"/>
                </a:solidFill>
              </a:rPr>
              <a:t>Moabitess</a:t>
            </a:r>
            <a:r>
              <a:rPr lang="en-US" sz="2800" dirty="0" smtClean="0">
                <a:solidFill>
                  <a:schemeClr val="bg1"/>
                </a:solidFill>
              </a:rPr>
              <a:t> said, “He also said to me, ‘You shall stay close by my young men until they have finished all my harvest.’ ”</a:t>
            </a:r>
          </a:p>
          <a:p>
            <a:pPr>
              <a:buNone/>
            </a:pPr>
            <a:r>
              <a:rPr lang="en-US" sz="2800" dirty="0" smtClean="0">
                <a:solidFill>
                  <a:schemeClr val="bg1"/>
                </a:solidFill>
              </a:rPr>
              <a:t>22 And Naomi said to Ruth her daughter-in-law, “</a:t>
            </a:r>
            <a:r>
              <a:rPr lang="en-US" sz="2800" i="1" dirty="0" smtClean="0">
                <a:solidFill>
                  <a:schemeClr val="bg1"/>
                </a:solidFill>
              </a:rPr>
              <a:t>It is</a:t>
            </a:r>
            <a:r>
              <a:rPr lang="en-US" sz="2800" dirty="0" smtClean="0">
                <a:solidFill>
                  <a:schemeClr val="bg1"/>
                </a:solidFill>
              </a:rPr>
              <a:t> good, my daughter, that you go out with his young women, and that people do not meet you in any other field.” 23 So she stayed close by the young women of Boaz, to glean until the end of barley harvest and wheat harvest; and she dwelt with her mother-in-law.</a:t>
            </a:r>
          </a:p>
          <a:p>
            <a:pPr marL="3175" indent="-3175">
              <a:buNone/>
            </a:pP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3600" b="1" dirty="0" smtClean="0">
                <a:solidFill>
                  <a:srgbClr val="FFFF00"/>
                </a:solidFill>
              </a:rPr>
              <a:t>Ruth’s Purity &amp; Faith</a:t>
            </a:r>
          </a:p>
          <a:p>
            <a:r>
              <a:rPr lang="en-GB" sz="3600" b="1" dirty="0" smtClean="0">
                <a:solidFill>
                  <a:srgbClr val="FFFF00"/>
                </a:solidFill>
              </a:rPr>
              <a:t>Boaz’s provision &amp; faithfulness</a:t>
            </a:r>
          </a:p>
          <a:p>
            <a:r>
              <a:rPr lang="en-GB" sz="3600" b="1" dirty="0" smtClean="0">
                <a:solidFill>
                  <a:srgbClr val="FFFF00"/>
                </a:solidFill>
              </a:rPr>
              <a:t>Our part</a:t>
            </a:r>
            <a:endParaRPr lang="en-GB" sz="3600" b="1" dirty="0">
              <a:solidFill>
                <a:srgbClr val="FFFF00"/>
              </a:solidFill>
            </a:endParaRPr>
          </a:p>
        </p:txBody>
      </p:sp>
      <p:pic>
        <p:nvPicPr>
          <p:cNvPr id="1026" name="Picture 2" descr="http://media.freebibleimages.org/stories/FB_Ruth_Part2/overview_images/009-ruth-2.jpg?143694764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25"/>
                                      </p:to>
                                    </p:set>
                                    <p:animEffect filter="image" prLst="opacity: 0.25">
                                      <p:cBhvr rctx="IE">
                                        <p:cTn id="7" dur="indefinite"/>
                                        <p:tgtEl>
                                          <p:spTgt spid="1026"/>
                                        </p:tgtEl>
                                      </p:cBhvr>
                                    </p:animEffect>
                                  </p:childTnLst>
                                </p:cTn>
                              </p:par>
                            </p:childTnLst>
                          </p:cTn>
                        </p:par>
                        <p:par>
                          <p:cTn id="8" fill="hold">
                            <p:stCondLst>
                              <p:cond delay="0"/>
                            </p:stCondLst>
                            <p:childTnLst>
                              <p:par>
                                <p:cTn id="9" presetID="5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Scale>
                                      <p:cBhvr>
                                        <p:cTn id="1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xEl>
                                              <p:pRg st="0" end="0"/>
                                            </p:txEl>
                                          </p:spTgt>
                                        </p:tgtEl>
                                        <p:attrNameLst>
                                          <p:attrName>ppt_x</p:attrName>
                                          <p:attrName>ppt_y</p:attrName>
                                        </p:attrNameLst>
                                      </p:cBhvr>
                                    </p:animMotion>
                                    <p:animEffect transition="in" filter="fade">
                                      <p:cBhvr>
                                        <p:cTn id="13" dur="1000"/>
                                        <p:tgtEl>
                                          <p:spTgt spid="3">
                                            <p:txEl>
                                              <p:pRg st="0" end="0"/>
                                            </p:txEl>
                                          </p:spTgt>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1" end="1"/>
                                            </p:txEl>
                                          </p:spTgt>
                                        </p:tgtEl>
                                        <p:attrNameLst>
                                          <p:attrName>ppt_x</p:attrName>
                                          <p:attrName>ppt_y</p:attrName>
                                        </p:attrNameLst>
                                      </p:cBhvr>
                                    </p:animMotion>
                                    <p:animEffect transition="in" filter="fade">
                                      <p:cBhvr>
                                        <p:cTn id="19" dur="1000"/>
                                        <p:tgtEl>
                                          <p:spTgt spid="3">
                                            <p:txEl>
                                              <p:pRg st="1" end="1"/>
                                            </p:txEl>
                                          </p:spTgt>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Scale>
                                      <p:cBhvr>
                                        <p:cTn id="2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2" end="2"/>
                                            </p:txEl>
                                          </p:spTgt>
                                        </p:tgtEl>
                                        <p:attrNameLst>
                                          <p:attrName>ppt_x</p:attrName>
                                          <p:attrName>ppt_y</p:attrName>
                                        </p:attrNameLst>
                                      </p:cBhvr>
                                    </p:animMotion>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56"/>
            <a:ext cx="8229600" cy="1252728"/>
          </a:xfrm>
        </p:spPr>
        <p:txBody>
          <a:bodyPr/>
          <a:lstStyle/>
          <a:p>
            <a:pPr algn="ctr"/>
            <a:r>
              <a:rPr lang="en-GB" dirty="0" smtClean="0"/>
              <a:t>Ruth’s Purity &amp; Faith </a:t>
            </a:r>
            <a:endParaRPr lang="en-GB" dirty="0"/>
          </a:p>
        </p:txBody>
      </p:sp>
      <p:sp>
        <p:nvSpPr>
          <p:cNvPr id="26626" name="AutoShape 2" descr="http://www.thebiblejourney.org/content/pages/uploaded_images/477.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idx="1"/>
          </p:nvPr>
        </p:nvSpPr>
        <p:spPr>
          <a:xfrm>
            <a:off x="179512" y="2492896"/>
            <a:ext cx="5626968" cy="3744416"/>
          </a:xfrm>
        </p:spPr>
        <p:txBody>
          <a:bodyPr/>
          <a:lstStyle/>
          <a:p>
            <a:r>
              <a:rPr lang="en-GB" dirty="0" smtClean="0">
                <a:solidFill>
                  <a:schemeClr val="bg1"/>
                </a:solidFill>
              </a:rPr>
              <a:t>Please let me glean. </a:t>
            </a:r>
            <a:r>
              <a:rPr lang="en-GB" dirty="0" err="1" smtClean="0">
                <a:solidFill>
                  <a:schemeClr val="bg1"/>
                </a:solidFill>
              </a:rPr>
              <a:t>v2,7</a:t>
            </a:r>
            <a:endParaRPr lang="en-GB" dirty="0" smtClean="0">
              <a:solidFill>
                <a:schemeClr val="bg1"/>
              </a:solidFill>
            </a:endParaRPr>
          </a:p>
          <a:p>
            <a:r>
              <a:rPr lang="en-GB" dirty="0" smtClean="0">
                <a:solidFill>
                  <a:schemeClr val="bg1"/>
                </a:solidFill>
              </a:rPr>
              <a:t>Why have I found favour? </a:t>
            </a:r>
            <a:r>
              <a:rPr lang="en-GB" dirty="0" err="1" smtClean="0">
                <a:solidFill>
                  <a:schemeClr val="bg1"/>
                </a:solidFill>
              </a:rPr>
              <a:t>V10</a:t>
            </a:r>
            <a:endParaRPr lang="en-GB" dirty="0" smtClean="0">
              <a:solidFill>
                <a:schemeClr val="bg1"/>
              </a:solidFill>
            </a:endParaRPr>
          </a:p>
          <a:p>
            <a:endParaRPr lang="en-GB" sz="4200" dirty="0" smtClean="0">
              <a:solidFill>
                <a:schemeClr val="bg1"/>
              </a:solidFill>
            </a:endParaRPr>
          </a:p>
          <a:p>
            <a:r>
              <a:rPr lang="en-GB" dirty="0" smtClean="0">
                <a:solidFill>
                  <a:schemeClr val="bg1"/>
                </a:solidFill>
              </a:rPr>
              <a:t>Let me find favour </a:t>
            </a:r>
            <a:r>
              <a:rPr lang="en-GB" dirty="0" err="1" smtClean="0">
                <a:solidFill>
                  <a:schemeClr val="bg1"/>
                </a:solidFill>
              </a:rPr>
              <a:t>v13</a:t>
            </a:r>
            <a:endParaRPr lang="en-GB" dirty="0" smtClean="0">
              <a:solidFill>
                <a:schemeClr val="bg1"/>
              </a:solidFill>
            </a:endParaRPr>
          </a:p>
          <a:p>
            <a:r>
              <a:rPr lang="en-GB" dirty="0" smtClean="0">
                <a:solidFill>
                  <a:schemeClr val="bg1"/>
                </a:solidFill>
              </a:rPr>
              <a:t>She </a:t>
            </a:r>
            <a:r>
              <a:rPr lang="en-GB" dirty="0" smtClean="0">
                <a:solidFill>
                  <a:schemeClr val="bg1"/>
                </a:solidFill>
              </a:rPr>
              <a:t>stayed close by the young women </a:t>
            </a:r>
            <a:r>
              <a:rPr lang="en-GB" dirty="0" err="1" smtClean="0">
                <a:solidFill>
                  <a:schemeClr val="bg1"/>
                </a:solidFill>
              </a:rPr>
              <a:t>v23</a:t>
            </a:r>
            <a:endParaRPr lang="en-GB" dirty="0">
              <a:solidFill>
                <a:schemeClr val="bg1"/>
              </a:solidFill>
            </a:endParaRPr>
          </a:p>
        </p:txBody>
      </p:sp>
      <p:sp>
        <p:nvSpPr>
          <p:cNvPr id="8" name="Rectangle 7"/>
          <p:cNvSpPr/>
          <p:nvPr/>
        </p:nvSpPr>
        <p:spPr>
          <a:xfrm>
            <a:off x="467544" y="1671191"/>
            <a:ext cx="8252900" cy="461665"/>
          </a:xfrm>
          <a:prstGeom prst="rect">
            <a:avLst/>
          </a:prstGeom>
        </p:spPr>
        <p:txBody>
          <a:bodyPr wrap="none">
            <a:spAutoFit/>
          </a:bodyPr>
          <a:lstStyle/>
          <a:p>
            <a:r>
              <a:rPr lang="en-GB" sz="2400" b="1" dirty="0" smtClean="0">
                <a:solidFill>
                  <a:schemeClr val="bg1"/>
                </a:solidFill>
              </a:rPr>
              <a:t>A Moabite woman – excluded by birth from the hope of Israel</a:t>
            </a:r>
            <a:endParaRPr lang="en-GB" sz="2400" b="1" dirty="0"/>
          </a:p>
        </p:txBody>
      </p:sp>
      <p:sp>
        <p:nvSpPr>
          <p:cNvPr id="6" name="TextBox 5"/>
          <p:cNvSpPr txBox="1"/>
          <p:nvPr/>
        </p:nvSpPr>
        <p:spPr>
          <a:xfrm>
            <a:off x="5652120" y="2560836"/>
            <a:ext cx="3491880" cy="2308324"/>
          </a:xfrm>
          <a:prstGeom prst="rect">
            <a:avLst/>
          </a:prstGeom>
          <a:noFill/>
        </p:spPr>
        <p:txBody>
          <a:bodyPr wrap="square" rtlCol="0">
            <a:spAutoFit/>
          </a:bodyPr>
          <a:lstStyle/>
          <a:p>
            <a:pPr>
              <a:buFont typeface="Arial" pitchFamily="34" charset="0"/>
              <a:buChar char="•"/>
            </a:pPr>
            <a:r>
              <a:rPr lang="en-GB" sz="3600" b="1" dirty="0" smtClean="0">
                <a:solidFill>
                  <a:srgbClr val="FFFF00"/>
                </a:solidFill>
              </a:rPr>
              <a:t>Humility</a:t>
            </a:r>
          </a:p>
          <a:p>
            <a:pPr>
              <a:buFont typeface="Arial" pitchFamily="34" charset="0"/>
              <a:buChar char="•"/>
            </a:pPr>
            <a:r>
              <a:rPr lang="en-GB" sz="3600" b="1" dirty="0" smtClean="0">
                <a:solidFill>
                  <a:srgbClr val="FFFF00"/>
                </a:solidFill>
              </a:rPr>
              <a:t>Gratefulness / sense of position</a:t>
            </a:r>
          </a:p>
          <a:p>
            <a:pPr>
              <a:buFont typeface="Arial" pitchFamily="34" charset="0"/>
              <a:buChar char="•"/>
            </a:pPr>
            <a:r>
              <a:rPr lang="en-GB" sz="3600" b="1" dirty="0" smtClean="0">
                <a:solidFill>
                  <a:srgbClr val="FFFF00"/>
                </a:solidFill>
              </a:rPr>
              <a:t>Bold </a:t>
            </a:r>
          </a:p>
        </p:txBody>
      </p:sp>
      <p:sp>
        <p:nvSpPr>
          <p:cNvPr id="9" name="TextBox 8"/>
          <p:cNvSpPr txBox="1"/>
          <p:nvPr/>
        </p:nvSpPr>
        <p:spPr>
          <a:xfrm>
            <a:off x="5652120" y="4725144"/>
            <a:ext cx="3117527" cy="1200329"/>
          </a:xfrm>
          <a:prstGeom prst="rect">
            <a:avLst/>
          </a:prstGeom>
          <a:noFill/>
        </p:spPr>
        <p:txBody>
          <a:bodyPr wrap="square" rtlCol="0">
            <a:spAutoFit/>
          </a:bodyPr>
          <a:lstStyle/>
          <a:p>
            <a:pPr>
              <a:buFont typeface="Arial" pitchFamily="34" charset="0"/>
              <a:buChar char="•"/>
            </a:pPr>
            <a:r>
              <a:rPr lang="en-GB" sz="3600" b="1" dirty="0" smtClean="0">
                <a:solidFill>
                  <a:srgbClr val="FFFF00"/>
                </a:solidFill>
              </a:rPr>
              <a:t>Among God’s people</a:t>
            </a:r>
            <a:endParaRPr lang="en-GB"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Scale>
                                      <p:cBhvr>
                                        <p:cTn id="1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0" end="0"/>
                                            </p:txEl>
                                          </p:spTgt>
                                        </p:tgtEl>
                                        <p:attrNameLst>
                                          <p:attrName>ppt_x</p:attrName>
                                          <p:attrName>ppt_y</p:attrName>
                                        </p:attrNameLst>
                                      </p:cBhvr>
                                    </p:animMotion>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Scale>
                                      <p:cBhvr>
                                        <p:cTn id="21"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xEl>
                                              <p:pRg st="1" end="1"/>
                                            </p:txEl>
                                          </p:spTgt>
                                        </p:tgtEl>
                                        <p:attrNameLst>
                                          <p:attrName>ppt_x</p:attrName>
                                          <p:attrName>ppt_y</p:attrName>
                                        </p:attrNameLst>
                                      </p:cBhvr>
                                    </p:animMotion>
                                    <p:animEffect transition="in" filter="fade">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Scale>
                                      <p:cBhvr>
                                        <p:cTn id="28"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1" end="1"/>
                                            </p:txEl>
                                          </p:spTgt>
                                        </p:tgtEl>
                                        <p:attrNameLst>
                                          <p:attrName>ppt_x</p:attrName>
                                          <p:attrName>ppt_y</p:attrName>
                                        </p:attrNameLst>
                                      </p:cBhvr>
                                    </p:animMotion>
                                    <p:animEffect transition="in" filter="fade">
                                      <p:cBhvr>
                                        <p:cTn id="30" dur="1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Scale>
                                      <p:cBhvr>
                                        <p:cTn id="35"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xEl>
                                              <p:pRg st="3" end="3"/>
                                            </p:txEl>
                                          </p:spTgt>
                                        </p:tgtEl>
                                        <p:attrNameLst>
                                          <p:attrName>ppt_x</p:attrName>
                                          <p:attrName>ppt_y</p:attrName>
                                        </p:attrNameLst>
                                      </p:cBhvr>
                                    </p:animMotion>
                                    <p:animEffect transition="in" filter="fade">
                                      <p:cBhvr>
                                        <p:cTn id="37" dur="10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Scale>
                                      <p:cBhvr>
                                        <p:cTn id="42"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2" end="2"/>
                                            </p:txEl>
                                          </p:spTgt>
                                        </p:tgtEl>
                                        <p:attrNameLst>
                                          <p:attrName>ppt_x</p:attrName>
                                          <p:attrName>ppt_y</p:attrName>
                                        </p:attrNameLst>
                                      </p:cBhvr>
                                    </p:animMotion>
                                    <p:animEffect transition="in" filter="fade">
                                      <p:cBhvr>
                                        <p:cTn id="44" dur="10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Scale>
                                      <p:cBhvr>
                                        <p:cTn id="49" dur="1000" decel="50000" fill="hold">
                                          <p:stCondLst>
                                            <p:cond delay="0"/>
                                          </p:stCondLst>
                                        </p:cTn>
                                        <p:tgtEl>
                                          <p:spTgt spid="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xEl>
                                              <p:pRg st="4" end="4"/>
                                            </p:txEl>
                                          </p:spTgt>
                                        </p:tgtEl>
                                        <p:attrNameLst>
                                          <p:attrName>ppt_x</p:attrName>
                                          <p:attrName>ppt_y</p:attrName>
                                        </p:attrNameLst>
                                      </p:cBhvr>
                                    </p:animMotion>
                                    <p:animEffect transition="in" filter="fade">
                                      <p:cBhvr>
                                        <p:cTn id="51" dur="1000"/>
                                        <p:tgtEl>
                                          <p:spTgt spid="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Scale>
                                      <p:cBhvr>
                                        <p:cTn id="5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9"/>
                                        </p:tgtEl>
                                        <p:attrNameLst>
                                          <p:attrName>ppt_x</p:attrName>
                                          <p:attrName>ppt_y</p:attrName>
                                        </p:attrNameLst>
                                      </p:cBhvr>
                                    </p:animMotion>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52728"/>
          </a:xfrm>
        </p:spPr>
        <p:txBody>
          <a:bodyPr/>
          <a:lstStyle/>
          <a:p>
            <a:pPr algn="ctr"/>
            <a:r>
              <a:rPr lang="en-GB" dirty="0" smtClean="0"/>
              <a:t>Boaz’s Provision &amp; </a:t>
            </a:r>
            <a:r>
              <a:rPr lang="en-GB" dirty="0" smtClean="0"/>
              <a:t>Protection</a:t>
            </a:r>
            <a:endParaRPr lang="en-GB" dirty="0"/>
          </a:p>
        </p:txBody>
      </p:sp>
      <p:sp>
        <p:nvSpPr>
          <p:cNvPr id="26626" name="AutoShape 2" descr="http://www.thebiblejourney.org/content/pages/uploaded_images/477.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idx="1"/>
          </p:nvPr>
        </p:nvSpPr>
        <p:spPr>
          <a:xfrm>
            <a:off x="457200" y="2060848"/>
            <a:ext cx="8229600" cy="4339952"/>
          </a:xfrm>
        </p:spPr>
        <p:txBody>
          <a:bodyPr/>
          <a:lstStyle/>
          <a:p>
            <a:r>
              <a:rPr lang="en-GB" dirty="0" smtClean="0">
                <a:solidFill>
                  <a:schemeClr val="bg1"/>
                </a:solidFill>
              </a:rPr>
              <a:t>Who is this woman? </a:t>
            </a:r>
            <a:r>
              <a:rPr lang="en-GB" dirty="0" err="1" smtClean="0">
                <a:solidFill>
                  <a:schemeClr val="bg1"/>
                </a:solidFill>
              </a:rPr>
              <a:t>V5</a:t>
            </a:r>
            <a:endParaRPr lang="en-GB" dirty="0" smtClean="0">
              <a:solidFill>
                <a:schemeClr val="bg1"/>
              </a:solidFill>
            </a:endParaRPr>
          </a:p>
          <a:p>
            <a:r>
              <a:rPr lang="en-GB" dirty="0" smtClean="0">
                <a:solidFill>
                  <a:schemeClr val="bg1"/>
                </a:solidFill>
              </a:rPr>
              <a:t>Stay in my field. </a:t>
            </a:r>
            <a:r>
              <a:rPr lang="en-GB" dirty="0" err="1" smtClean="0">
                <a:solidFill>
                  <a:schemeClr val="bg1"/>
                </a:solidFill>
              </a:rPr>
              <a:t>V8</a:t>
            </a:r>
            <a:endParaRPr lang="en-GB" dirty="0" smtClean="0">
              <a:solidFill>
                <a:schemeClr val="bg1"/>
              </a:solidFill>
            </a:endParaRPr>
          </a:p>
          <a:p>
            <a:r>
              <a:rPr lang="en-GB" dirty="0" smtClean="0">
                <a:solidFill>
                  <a:schemeClr val="bg1"/>
                </a:solidFill>
              </a:rPr>
              <a:t>I have provided. </a:t>
            </a:r>
            <a:r>
              <a:rPr lang="en-GB" dirty="0" err="1" smtClean="0">
                <a:solidFill>
                  <a:schemeClr val="bg1"/>
                </a:solidFill>
              </a:rPr>
              <a:t>V9</a:t>
            </a:r>
            <a:endParaRPr lang="en-GB" dirty="0" smtClean="0">
              <a:solidFill>
                <a:schemeClr val="bg1"/>
              </a:solidFill>
            </a:endParaRPr>
          </a:p>
          <a:p>
            <a:r>
              <a:rPr lang="en-GB" dirty="0" smtClean="0">
                <a:solidFill>
                  <a:schemeClr val="bg1"/>
                </a:solidFill>
              </a:rPr>
              <a:t>Your reputation &amp; good deeds </a:t>
            </a:r>
            <a:r>
              <a:rPr lang="en-GB" dirty="0" err="1" smtClean="0">
                <a:solidFill>
                  <a:schemeClr val="bg1"/>
                </a:solidFill>
              </a:rPr>
              <a:t>v11</a:t>
            </a:r>
            <a:r>
              <a:rPr lang="en-GB" dirty="0" smtClean="0">
                <a:solidFill>
                  <a:schemeClr val="bg1"/>
                </a:solidFill>
              </a:rPr>
              <a:t>-12</a:t>
            </a:r>
          </a:p>
          <a:p>
            <a:r>
              <a:rPr lang="en-GB" dirty="0" smtClean="0">
                <a:solidFill>
                  <a:schemeClr val="bg1"/>
                </a:solidFill>
              </a:rPr>
              <a:t>Your faith in the Lord </a:t>
            </a:r>
            <a:r>
              <a:rPr lang="en-GB" dirty="0" err="1" smtClean="0">
                <a:solidFill>
                  <a:schemeClr val="bg1"/>
                </a:solidFill>
              </a:rPr>
              <a:t>v12</a:t>
            </a:r>
            <a:r>
              <a:rPr lang="en-GB" dirty="0" smtClean="0">
                <a:solidFill>
                  <a:schemeClr val="bg1"/>
                </a:solidFill>
              </a:rPr>
              <a:t> </a:t>
            </a:r>
          </a:p>
          <a:p>
            <a:r>
              <a:rPr lang="en-GB" dirty="0" smtClean="0">
                <a:solidFill>
                  <a:schemeClr val="bg1"/>
                </a:solidFill>
              </a:rPr>
              <a:t>Gave food and drink </a:t>
            </a:r>
            <a:r>
              <a:rPr lang="en-GB" dirty="0" err="1" smtClean="0">
                <a:solidFill>
                  <a:schemeClr val="bg1"/>
                </a:solidFill>
              </a:rPr>
              <a:t>v14</a:t>
            </a:r>
            <a:endParaRPr lang="en-GB" dirty="0" smtClean="0">
              <a:solidFill>
                <a:schemeClr val="bg1"/>
              </a:solidFill>
            </a:endParaRPr>
          </a:p>
          <a:p>
            <a:r>
              <a:rPr lang="en-GB" dirty="0" smtClean="0">
                <a:solidFill>
                  <a:schemeClr val="bg1"/>
                </a:solidFill>
              </a:rPr>
              <a:t>Generous provision </a:t>
            </a:r>
            <a:r>
              <a:rPr lang="en-GB" dirty="0" err="1" smtClean="0">
                <a:solidFill>
                  <a:schemeClr val="bg1"/>
                </a:solidFill>
              </a:rPr>
              <a:t>v15</a:t>
            </a:r>
            <a:r>
              <a:rPr lang="en-GB" dirty="0" smtClean="0">
                <a:solidFill>
                  <a:schemeClr val="bg1"/>
                </a:solidFill>
              </a:rPr>
              <a:t>-16 (drop extra)</a:t>
            </a:r>
          </a:p>
          <a:p>
            <a:r>
              <a:rPr lang="en-GB" dirty="0" smtClean="0">
                <a:solidFill>
                  <a:schemeClr val="bg1"/>
                </a:solidFill>
              </a:rPr>
              <a:t>Close relative </a:t>
            </a:r>
            <a:r>
              <a:rPr lang="en-GB" dirty="0" err="1" smtClean="0">
                <a:solidFill>
                  <a:schemeClr val="bg1"/>
                </a:solidFill>
              </a:rPr>
              <a:t>v20</a:t>
            </a:r>
            <a:endParaRPr lang="en-GB" dirty="0" smtClean="0">
              <a:solidFill>
                <a:schemeClr val="bg1"/>
              </a:solidFill>
            </a:endParaRPr>
          </a:p>
          <a:p>
            <a:endParaRPr lang="en-GB" dirty="0">
              <a:solidFill>
                <a:schemeClr val="bg1"/>
              </a:solidFill>
            </a:endParaRPr>
          </a:p>
        </p:txBody>
      </p:sp>
      <p:sp>
        <p:nvSpPr>
          <p:cNvPr id="5" name="Rectangle 4"/>
          <p:cNvSpPr/>
          <p:nvPr/>
        </p:nvSpPr>
        <p:spPr>
          <a:xfrm>
            <a:off x="2411760" y="1556792"/>
            <a:ext cx="4717958" cy="461665"/>
          </a:xfrm>
          <a:prstGeom prst="rect">
            <a:avLst/>
          </a:prstGeom>
        </p:spPr>
        <p:txBody>
          <a:bodyPr wrap="square">
            <a:spAutoFit/>
          </a:bodyPr>
          <a:lstStyle/>
          <a:p>
            <a:pPr algn="ctr"/>
            <a:r>
              <a:rPr lang="en-GB" sz="2400" b="1" dirty="0" smtClean="0">
                <a:solidFill>
                  <a:schemeClr val="bg1"/>
                </a:solidFill>
              </a:rPr>
              <a:t>A Hebrew man – the hope of Israel</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Scale>
                                      <p:cBhvr>
                                        <p:cTn id="14"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xEl>
                                              <p:pRg st="1" end="1"/>
                                            </p:txEl>
                                          </p:spTgt>
                                        </p:tgtEl>
                                        <p:attrNameLst>
                                          <p:attrName>ppt_x</p:attrName>
                                          <p:attrName>ppt_y</p:attrName>
                                        </p:attrNameLst>
                                      </p:cBhvr>
                                    </p:animMotion>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Scale>
                                      <p:cBhvr>
                                        <p:cTn id="21"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xEl>
                                              <p:pRg st="2" end="2"/>
                                            </p:txEl>
                                          </p:spTgt>
                                        </p:tgtEl>
                                        <p:attrNameLst>
                                          <p:attrName>ppt_x</p:attrName>
                                          <p:attrName>ppt_y</p:attrName>
                                        </p:attrNameLst>
                                      </p:cBhvr>
                                    </p:animMotion>
                                    <p:animEffect transition="in" filter="fade">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Scale>
                                      <p:cBhvr>
                                        <p:cTn id="28"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xEl>
                                              <p:pRg st="3" end="3"/>
                                            </p:txEl>
                                          </p:spTgt>
                                        </p:tgtEl>
                                        <p:attrNameLst>
                                          <p:attrName>ppt_x</p:attrName>
                                          <p:attrName>ppt_y</p:attrName>
                                        </p:attrNameLst>
                                      </p:cBhvr>
                                    </p:animMotion>
                                    <p:animEffect transition="in" filter="fade">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Scale>
                                      <p:cBhvr>
                                        <p:cTn id="35" dur="1000" decel="50000" fill="hold">
                                          <p:stCondLst>
                                            <p:cond delay="0"/>
                                          </p:stCondLst>
                                        </p:cTn>
                                        <p:tgtEl>
                                          <p:spTgt spid="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xEl>
                                              <p:pRg st="4" end="4"/>
                                            </p:txEl>
                                          </p:spTgt>
                                        </p:tgtEl>
                                        <p:attrNameLst>
                                          <p:attrName>ppt_x</p:attrName>
                                          <p:attrName>ppt_y</p:attrName>
                                        </p:attrNameLst>
                                      </p:cBhvr>
                                    </p:animMotion>
                                    <p:animEffect transition="in" filter="fade">
                                      <p:cBhvr>
                                        <p:cTn id="37" dur="1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Scale>
                                      <p:cBhvr>
                                        <p:cTn id="42" dur="1000" decel="50000" fill="hold">
                                          <p:stCondLst>
                                            <p:cond delay="0"/>
                                          </p:stCondLst>
                                        </p:cTn>
                                        <p:tgtEl>
                                          <p:spTgt spid="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xEl>
                                              <p:pRg st="5" end="5"/>
                                            </p:txEl>
                                          </p:spTgt>
                                        </p:tgtEl>
                                        <p:attrNameLst>
                                          <p:attrName>ppt_x</p:attrName>
                                          <p:attrName>ppt_y</p:attrName>
                                        </p:attrNameLst>
                                      </p:cBhvr>
                                    </p:animMotion>
                                    <p:animEffect transition="in" filter="fade">
                                      <p:cBhvr>
                                        <p:cTn id="44" dur="10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Scale>
                                      <p:cBhvr>
                                        <p:cTn id="49" dur="1000" decel="50000" fill="hold">
                                          <p:stCondLst>
                                            <p:cond delay="0"/>
                                          </p:stCondLst>
                                        </p:cTn>
                                        <p:tgtEl>
                                          <p:spTgt spid="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xEl>
                                              <p:pRg st="6" end="6"/>
                                            </p:txEl>
                                          </p:spTgt>
                                        </p:tgtEl>
                                        <p:attrNameLst>
                                          <p:attrName>ppt_x</p:attrName>
                                          <p:attrName>ppt_y</p:attrName>
                                        </p:attrNameLst>
                                      </p:cBhvr>
                                    </p:animMotion>
                                    <p:animEffect transition="in" filter="fade">
                                      <p:cBhvr>
                                        <p:cTn id="51" dur="10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Scale>
                                      <p:cBhvr>
                                        <p:cTn id="56" dur="1000" decel="50000" fill="hold">
                                          <p:stCondLst>
                                            <p:cond delay="0"/>
                                          </p:stCondLst>
                                        </p:cTn>
                                        <p:tgtEl>
                                          <p:spTgt spid="7">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
                                            <p:txEl>
                                              <p:pRg st="7" end="7"/>
                                            </p:txEl>
                                          </p:spTgt>
                                        </p:tgtEl>
                                        <p:attrNameLst>
                                          <p:attrName>ppt_x</p:attrName>
                                          <p:attrName>ppt_y</p:attrName>
                                        </p:attrNameLst>
                                      </p:cBhvr>
                                    </p:animMotion>
                                    <p:animEffect transition="in" filter="fade">
                                      <p:cBhvr>
                                        <p:cTn id="58"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56"/>
            <a:ext cx="8229600" cy="1252728"/>
          </a:xfrm>
        </p:spPr>
        <p:txBody>
          <a:bodyPr>
            <a:normAutofit fontScale="90000"/>
          </a:bodyPr>
          <a:lstStyle/>
          <a:p>
            <a:pPr algn="ctr"/>
            <a:r>
              <a:rPr lang="en-GB" strike="sngStrike" dirty="0" smtClean="0"/>
              <a:t>Boaz’s</a:t>
            </a:r>
            <a:r>
              <a:rPr lang="en-GB" dirty="0" smtClean="0"/>
              <a:t> </a:t>
            </a:r>
            <a:r>
              <a:rPr lang="en-GB" dirty="0" smtClean="0">
                <a:solidFill>
                  <a:schemeClr val="bg1"/>
                </a:solidFill>
              </a:rPr>
              <a:t>God’s </a:t>
            </a:r>
            <a:r>
              <a:rPr lang="en-GB" dirty="0" smtClean="0"/>
              <a:t>Provision &amp; </a:t>
            </a:r>
            <a:r>
              <a:rPr lang="en-GB" dirty="0" smtClean="0"/>
              <a:t>Protection</a:t>
            </a:r>
            <a:endParaRPr lang="en-GB" dirty="0"/>
          </a:p>
        </p:txBody>
      </p:sp>
      <p:sp>
        <p:nvSpPr>
          <p:cNvPr id="26626" name="AutoShape 2" descr="http://www.thebiblejourney.org/content/pages/uploaded_images/477.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idx="1"/>
          </p:nvPr>
        </p:nvSpPr>
        <p:spPr>
          <a:xfrm>
            <a:off x="107504" y="1775191"/>
            <a:ext cx="8964488" cy="4625609"/>
          </a:xfrm>
        </p:spPr>
        <p:txBody>
          <a:bodyPr>
            <a:normAutofit/>
          </a:bodyPr>
          <a:lstStyle/>
          <a:p>
            <a:pPr marL="6350" indent="11113" algn="ctr">
              <a:buNone/>
            </a:pPr>
            <a:r>
              <a:rPr lang="en-GB" sz="8000" dirty="0" smtClean="0">
                <a:solidFill>
                  <a:schemeClr val="bg1"/>
                </a:solidFill>
              </a:rPr>
              <a:t>THE LORD HAS NOT FORSAKEN</a:t>
            </a:r>
          </a:p>
          <a:p>
            <a:pPr algn="ctr">
              <a:buNone/>
            </a:pPr>
            <a:r>
              <a:rPr lang="en-GB" sz="4400" dirty="0" err="1" smtClean="0">
                <a:solidFill>
                  <a:schemeClr val="bg1"/>
                </a:solidFill>
              </a:rPr>
              <a:t>v20</a:t>
            </a:r>
            <a:endParaRPr lang="en-GB" sz="4400" dirty="0">
              <a:solidFill>
                <a:schemeClr val="bg1"/>
              </a:solidFill>
            </a:endParaRPr>
          </a:p>
        </p:txBody>
      </p:sp>
      <p:sp>
        <p:nvSpPr>
          <p:cNvPr id="5" name="Rectangle 4"/>
          <p:cNvSpPr/>
          <p:nvPr/>
        </p:nvSpPr>
        <p:spPr>
          <a:xfrm>
            <a:off x="107504" y="5229200"/>
            <a:ext cx="8640960" cy="1015663"/>
          </a:xfrm>
          <a:prstGeom prst="rect">
            <a:avLst/>
          </a:prstGeom>
        </p:spPr>
        <p:txBody>
          <a:bodyPr wrap="square">
            <a:spAutoFit/>
          </a:bodyPr>
          <a:lstStyle/>
          <a:p>
            <a:pPr algn="ctr">
              <a:buNone/>
            </a:pPr>
            <a:r>
              <a:rPr lang="en-US" sz="2000" dirty="0" smtClean="0">
                <a:solidFill>
                  <a:schemeClr val="bg1"/>
                </a:solidFill>
              </a:rPr>
              <a:t>20 Then Naomi said to her daughter-in-law, “Blessed </a:t>
            </a:r>
            <a:r>
              <a:rPr lang="en-US" sz="2000" i="1" dirty="0" smtClean="0">
                <a:solidFill>
                  <a:schemeClr val="bg1"/>
                </a:solidFill>
              </a:rPr>
              <a:t>be</a:t>
            </a:r>
            <a:r>
              <a:rPr lang="en-US" sz="2000" dirty="0" smtClean="0">
                <a:solidFill>
                  <a:schemeClr val="bg1"/>
                </a:solidFill>
              </a:rPr>
              <a:t> he </a:t>
            </a:r>
            <a:r>
              <a:rPr lang="en-US" sz="2000" b="1" dirty="0" smtClean="0">
                <a:solidFill>
                  <a:srgbClr val="FFFF00"/>
                </a:solidFill>
              </a:rPr>
              <a:t>of the LORD, who has not forsaken </a:t>
            </a:r>
            <a:r>
              <a:rPr lang="en-US" sz="2000" b="1" dirty="0" smtClean="0">
                <a:solidFill>
                  <a:srgbClr val="FFFF00"/>
                </a:solidFill>
              </a:rPr>
              <a:t>h</a:t>
            </a:r>
            <a:r>
              <a:rPr lang="en-US" sz="2000" dirty="0" smtClean="0">
                <a:solidFill>
                  <a:schemeClr val="bg1"/>
                </a:solidFill>
              </a:rPr>
              <a:t>is </a:t>
            </a:r>
            <a:r>
              <a:rPr lang="en-US" sz="2000" dirty="0" smtClean="0">
                <a:solidFill>
                  <a:schemeClr val="bg1"/>
                </a:solidFill>
              </a:rPr>
              <a:t>kindness to the living and the dead!” And Naomi said to her, “This man </a:t>
            </a:r>
            <a:r>
              <a:rPr lang="en-US" sz="2000" i="1" dirty="0" smtClean="0">
                <a:solidFill>
                  <a:schemeClr val="bg1"/>
                </a:solidFill>
              </a:rPr>
              <a:t>is</a:t>
            </a:r>
            <a:r>
              <a:rPr lang="en-US" sz="2000" dirty="0" smtClean="0">
                <a:solidFill>
                  <a:schemeClr val="bg1"/>
                </a:solidFill>
              </a:rPr>
              <a:t> a relation of ours, one of our close relatives.”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Scale>
                                      <p:cBhvr>
                                        <p:cTn id="12"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xEl>
                                              <p:pRg st="1" end="1"/>
                                            </p:txEl>
                                          </p:spTgt>
                                        </p:tgtEl>
                                        <p:attrNameLst>
                                          <p:attrName>ppt_x</p:attrName>
                                          <p:attrName>ppt_y</p:attrName>
                                        </p:attrNameLst>
                                      </p:cBhvr>
                                    </p:animMotion>
                                    <p:animEffect transition="in" filter="fade">
                                      <p:cBhvr>
                                        <p:cTn id="14" dur="1000"/>
                                        <p:tgtEl>
                                          <p:spTgt spid="7">
                                            <p:txEl>
                                              <p:pRg st="1" end="1"/>
                                            </p:txEl>
                                          </p:spTgt>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2000" decel="50000" fill="hold">
                                          <p:stCondLst>
                                            <p:cond delay="0"/>
                                          </p:stCondLst>
                                        </p:cTn>
                                        <p:tgtEl>
                                          <p:spTgt spid="5"/>
                                        </p:tgtEl>
                                        <p:attrNameLst>
                                          <p:attrName>ppt_x</p:attrName>
                                          <p:attrName>ppt_y</p:attrName>
                                        </p:attrNameLst>
                                      </p:cBhvr>
                                    </p:animMotion>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056"/>
            <a:ext cx="9144000" cy="1252728"/>
          </a:xfrm>
        </p:spPr>
        <p:txBody>
          <a:bodyPr>
            <a:normAutofit fontScale="90000"/>
          </a:bodyPr>
          <a:lstStyle/>
          <a:p>
            <a:pPr algn="ctr"/>
            <a:r>
              <a:rPr lang="en-GB" strike="sngStrike" dirty="0" smtClean="0"/>
              <a:t>Boaz’s</a:t>
            </a:r>
            <a:r>
              <a:rPr lang="en-GB" dirty="0" smtClean="0"/>
              <a:t> </a:t>
            </a:r>
            <a:r>
              <a:rPr lang="en-GB" dirty="0" smtClean="0">
                <a:solidFill>
                  <a:schemeClr val="bg1"/>
                </a:solidFill>
              </a:rPr>
              <a:t>God’s</a:t>
            </a:r>
            <a:r>
              <a:rPr lang="en-GB" dirty="0" smtClean="0"/>
              <a:t> Provision &amp; Faithfulness </a:t>
            </a:r>
            <a:endParaRPr lang="en-GB" dirty="0"/>
          </a:p>
        </p:txBody>
      </p:sp>
      <p:sp>
        <p:nvSpPr>
          <p:cNvPr id="26626" name="AutoShape 2" descr="http://www.thebiblejourney.org/content/pages/uploaded_images/477.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idx="1"/>
          </p:nvPr>
        </p:nvSpPr>
        <p:spPr>
          <a:xfrm>
            <a:off x="179512" y="2060848"/>
            <a:ext cx="8784976" cy="4339952"/>
          </a:xfrm>
        </p:spPr>
        <p:txBody>
          <a:bodyPr>
            <a:normAutofit fontScale="92500"/>
          </a:bodyPr>
          <a:lstStyle/>
          <a:p>
            <a:r>
              <a:rPr lang="en-GB" dirty="0" smtClean="0">
                <a:solidFill>
                  <a:schemeClr val="bg1"/>
                </a:solidFill>
              </a:rPr>
              <a:t>Who is this woman? </a:t>
            </a:r>
            <a:r>
              <a:rPr lang="en-GB" b="1" dirty="0" smtClean="0">
                <a:solidFill>
                  <a:srgbClr val="FFFF00"/>
                </a:solidFill>
              </a:rPr>
              <a:t>The church Eph 5:23-27</a:t>
            </a:r>
          </a:p>
          <a:p>
            <a:r>
              <a:rPr lang="en-GB" dirty="0" smtClean="0">
                <a:solidFill>
                  <a:schemeClr val="bg1"/>
                </a:solidFill>
              </a:rPr>
              <a:t>Stay in my field. </a:t>
            </a:r>
            <a:r>
              <a:rPr lang="en-GB" b="1" dirty="0" smtClean="0">
                <a:solidFill>
                  <a:srgbClr val="FFFF00"/>
                </a:solidFill>
              </a:rPr>
              <a:t>We all have a mission Rom 12:1-2</a:t>
            </a:r>
          </a:p>
          <a:p>
            <a:r>
              <a:rPr lang="en-GB" dirty="0" smtClean="0">
                <a:solidFill>
                  <a:schemeClr val="bg1"/>
                </a:solidFill>
              </a:rPr>
              <a:t>I have provided. </a:t>
            </a:r>
            <a:r>
              <a:rPr lang="en-GB" b="1" dirty="0" smtClean="0">
                <a:solidFill>
                  <a:srgbClr val="FFFF00"/>
                </a:solidFill>
              </a:rPr>
              <a:t>Phil 4:11</a:t>
            </a:r>
          </a:p>
          <a:p>
            <a:r>
              <a:rPr lang="en-GB" dirty="0" smtClean="0">
                <a:solidFill>
                  <a:schemeClr val="bg1"/>
                </a:solidFill>
              </a:rPr>
              <a:t>Your reputation &amp; good deeds </a:t>
            </a:r>
            <a:r>
              <a:rPr lang="en-GB" b="1" dirty="0" smtClean="0">
                <a:solidFill>
                  <a:srgbClr val="FFFF00"/>
                </a:solidFill>
              </a:rPr>
              <a:t>Matt 6:33, </a:t>
            </a:r>
            <a:r>
              <a:rPr lang="en-GB" b="1" dirty="0" err="1" smtClean="0">
                <a:solidFill>
                  <a:srgbClr val="FFFF00"/>
                </a:solidFill>
              </a:rPr>
              <a:t>Prov</a:t>
            </a:r>
            <a:r>
              <a:rPr lang="en-GB" b="1" dirty="0" smtClean="0">
                <a:solidFill>
                  <a:srgbClr val="FFFF00"/>
                </a:solidFill>
              </a:rPr>
              <a:t> 22:1</a:t>
            </a:r>
          </a:p>
          <a:p>
            <a:r>
              <a:rPr lang="en-GB" dirty="0" smtClean="0">
                <a:solidFill>
                  <a:schemeClr val="bg1"/>
                </a:solidFill>
              </a:rPr>
              <a:t>Your faith in the Lord </a:t>
            </a:r>
            <a:r>
              <a:rPr lang="en-GB" b="1" dirty="0" smtClean="0">
                <a:solidFill>
                  <a:srgbClr val="FFFF00"/>
                </a:solidFill>
              </a:rPr>
              <a:t>Heb 11:6</a:t>
            </a:r>
          </a:p>
          <a:p>
            <a:r>
              <a:rPr lang="en-GB" dirty="0" smtClean="0">
                <a:solidFill>
                  <a:schemeClr val="bg1"/>
                </a:solidFill>
              </a:rPr>
              <a:t>Gave food and drink  </a:t>
            </a:r>
            <a:r>
              <a:rPr lang="en-GB" b="1" dirty="0" smtClean="0">
                <a:solidFill>
                  <a:srgbClr val="FFFF00"/>
                </a:solidFill>
              </a:rPr>
              <a:t>I </a:t>
            </a:r>
            <a:r>
              <a:rPr lang="en-GB" b="1" dirty="0" err="1" smtClean="0">
                <a:solidFill>
                  <a:srgbClr val="FFFF00"/>
                </a:solidFill>
              </a:rPr>
              <a:t>Cor</a:t>
            </a:r>
            <a:r>
              <a:rPr lang="en-GB" b="1" dirty="0" smtClean="0">
                <a:solidFill>
                  <a:srgbClr val="FFFF00"/>
                </a:solidFill>
              </a:rPr>
              <a:t> 11</a:t>
            </a:r>
          </a:p>
          <a:p>
            <a:r>
              <a:rPr lang="en-GB" dirty="0" smtClean="0">
                <a:solidFill>
                  <a:schemeClr val="bg1"/>
                </a:solidFill>
              </a:rPr>
              <a:t>Generous provision </a:t>
            </a:r>
            <a:r>
              <a:rPr lang="en-GB" b="1" dirty="0" smtClean="0">
                <a:solidFill>
                  <a:srgbClr val="FFFF00"/>
                </a:solidFill>
              </a:rPr>
              <a:t>James 1:17</a:t>
            </a:r>
          </a:p>
          <a:p>
            <a:r>
              <a:rPr lang="en-GB" dirty="0" smtClean="0">
                <a:solidFill>
                  <a:schemeClr val="bg1"/>
                </a:solidFill>
              </a:rPr>
              <a:t>Close relative </a:t>
            </a:r>
            <a:r>
              <a:rPr lang="en-GB" b="1" dirty="0" err="1" smtClean="0">
                <a:solidFill>
                  <a:srgbClr val="FFFF00"/>
                </a:solidFill>
              </a:rPr>
              <a:t>Prov</a:t>
            </a:r>
            <a:r>
              <a:rPr lang="en-GB" b="1" dirty="0" smtClean="0">
                <a:solidFill>
                  <a:srgbClr val="FFFF00"/>
                </a:solidFill>
              </a:rPr>
              <a:t> </a:t>
            </a:r>
            <a:r>
              <a:rPr lang="en-GB" b="1" dirty="0" smtClean="0">
                <a:solidFill>
                  <a:srgbClr val="FFFF00"/>
                </a:solidFill>
              </a:rPr>
              <a:t>18:24</a:t>
            </a:r>
            <a:endParaRPr lang="en-GB" b="1" dirty="0" smtClean="0">
              <a:solidFill>
                <a:srgbClr val="FFFF00"/>
              </a:solidFill>
            </a:endParaRPr>
          </a:p>
        </p:txBody>
      </p:sp>
      <p:sp>
        <p:nvSpPr>
          <p:cNvPr id="5" name="Rectangle 4"/>
          <p:cNvSpPr/>
          <p:nvPr/>
        </p:nvSpPr>
        <p:spPr>
          <a:xfrm>
            <a:off x="2411760" y="1599183"/>
            <a:ext cx="4717958" cy="461665"/>
          </a:xfrm>
          <a:prstGeom prst="rect">
            <a:avLst/>
          </a:prstGeom>
        </p:spPr>
        <p:txBody>
          <a:bodyPr wrap="square">
            <a:spAutoFit/>
          </a:bodyPr>
          <a:lstStyle/>
          <a:p>
            <a:pPr algn="ctr"/>
            <a:r>
              <a:rPr lang="en-GB" sz="2400" b="1" dirty="0" smtClean="0">
                <a:solidFill>
                  <a:schemeClr val="bg1"/>
                </a:solidFill>
              </a:rPr>
              <a:t>A Hebrew man – the hope of Israel</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Scale>
                                      <p:cBhvr>
                                        <p:cTn id="14"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xEl>
                                              <p:pRg st="1" end="1"/>
                                            </p:txEl>
                                          </p:spTgt>
                                        </p:tgtEl>
                                        <p:attrNameLst>
                                          <p:attrName>ppt_x</p:attrName>
                                          <p:attrName>ppt_y</p:attrName>
                                        </p:attrNameLst>
                                      </p:cBhvr>
                                    </p:animMotion>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Scale>
                                      <p:cBhvr>
                                        <p:cTn id="21"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xEl>
                                              <p:pRg st="2" end="2"/>
                                            </p:txEl>
                                          </p:spTgt>
                                        </p:tgtEl>
                                        <p:attrNameLst>
                                          <p:attrName>ppt_x</p:attrName>
                                          <p:attrName>ppt_y</p:attrName>
                                        </p:attrNameLst>
                                      </p:cBhvr>
                                    </p:animMotion>
                                    <p:animEffect transition="in" filter="fade">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Scale>
                                      <p:cBhvr>
                                        <p:cTn id="28"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xEl>
                                              <p:pRg st="3" end="3"/>
                                            </p:txEl>
                                          </p:spTgt>
                                        </p:tgtEl>
                                        <p:attrNameLst>
                                          <p:attrName>ppt_x</p:attrName>
                                          <p:attrName>ppt_y</p:attrName>
                                        </p:attrNameLst>
                                      </p:cBhvr>
                                    </p:animMotion>
                                    <p:animEffect transition="in" filter="fade">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Scale>
                                      <p:cBhvr>
                                        <p:cTn id="35" dur="1000" decel="50000" fill="hold">
                                          <p:stCondLst>
                                            <p:cond delay="0"/>
                                          </p:stCondLst>
                                        </p:cTn>
                                        <p:tgtEl>
                                          <p:spTgt spid="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xEl>
                                              <p:pRg st="4" end="4"/>
                                            </p:txEl>
                                          </p:spTgt>
                                        </p:tgtEl>
                                        <p:attrNameLst>
                                          <p:attrName>ppt_x</p:attrName>
                                          <p:attrName>ppt_y</p:attrName>
                                        </p:attrNameLst>
                                      </p:cBhvr>
                                    </p:animMotion>
                                    <p:animEffect transition="in" filter="fade">
                                      <p:cBhvr>
                                        <p:cTn id="37" dur="1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Scale>
                                      <p:cBhvr>
                                        <p:cTn id="42" dur="1000" decel="50000" fill="hold">
                                          <p:stCondLst>
                                            <p:cond delay="0"/>
                                          </p:stCondLst>
                                        </p:cTn>
                                        <p:tgtEl>
                                          <p:spTgt spid="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xEl>
                                              <p:pRg st="5" end="5"/>
                                            </p:txEl>
                                          </p:spTgt>
                                        </p:tgtEl>
                                        <p:attrNameLst>
                                          <p:attrName>ppt_x</p:attrName>
                                          <p:attrName>ppt_y</p:attrName>
                                        </p:attrNameLst>
                                      </p:cBhvr>
                                    </p:animMotion>
                                    <p:animEffect transition="in" filter="fade">
                                      <p:cBhvr>
                                        <p:cTn id="44" dur="10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Scale>
                                      <p:cBhvr>
                                        <p:cTn id="49" dur="1000" decel="50000" fill="hold">
                                          <p:stCondLst>
                                            <p:cond delay="0"/>
                                          </p:stCondLst>
                                        </p:cTn>
                                        <p:tgtEl>
                                          <p:spTgt spid="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xEl>
                                              <p:pRg st="6" end="6"/>
                                            </p:txEl>
                                          </p:spTgt>
                                        </p:tgtEl>
                                        <p:attrNameLst>
                                          <p:attrName>ppt_x</p:attrName>
                                          <p:attrName>ppt_y</p:attrName>
                                        </p:attrNameLst>
                                      </p:cBhvr>
                                    </p:animMotion>
                                    <p:animEffect transition="in" filter="fade">
                                      <p:cBhvr>
                                        <p:cTn id="51" dur="10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Scale>
                                      <p:cBhvr>
                                        <p:cTn id="56" dur="1000" decel="50000" fill="hold">
                                          <p:stCondLst>
                                            <p:cond delay="0"/>
                                          </p:stCondLst>
                                        </p:cTn>
                                        <p:tgtEl>
                                          <p:spTgt spid="7">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
                                            <p:txEl>
                                              <p:pRg st="7" end="7"/>
                                            </p:txEl>
                                          </p:spTgt>
                                        </p:tgtEl>
                                        <p:attrNameLst>
                                          <p:attrName>ppt_x</p:attrName>
                                          <p:attrName>ppt_y</p:attrName>
                                        </p:attrNameLst>
                                      </p:cBhvr>
                                    </p:animMotion>
                                    <p:animEffect transition="in" filter="fade">
                                      <p:cBhvr>
                                        <p:cTn id="58"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56"/>
            <a:ext cx="8229600" cy="1252728"/>
          </a:xfrm>
        </p:spPr>
        <p:txBody>
          <a:bodyPr>
            <a:normAutofit fontScale="90000"/>
          </a:bodyPr>
          <a:lstStyle/>
          <a:p>
            <a:pPr algn="ctr"/>
            <a:r>
              <a:rPr lang="en-GB" dirty="0" smtClean="0"/>
              <a:t>Our Part – </a:t>
            </a:r>
            <a:br>
              <a:rPr lang="en-GB" dirty="0" smtClean="0"/>
            </a:br>
            <a:r>
              <a:rPr lang="en-GB" dirty="0" smtClean="0"/>
              <a:t>Pure faith &amp; Faithful Faithfulness </a:t>
            </a:r>
            <a:endParaRPr lang="en-GB" dirty="0"/>
          </a:p>
        </p:txBody>
      </p:sp>
      <p:sp>
        <p:nvSpPr>
          <p:cNvPr id="26626" name="AutoShape 2" descr="http://www.thebiblejourney.org/content/pages/uploaded_images/477.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idx="1"/>
          </p:nvPr>
        </p:nvSpPr>
        <p:spPr/>
        <p:txBody>
          <a:bodyPr/>
          <a:lstStyle/>
          <a:p>
            <a:r>
              <a:rPr lang="en-GB" dirty="0" smtClean="0">
                <a:solidFill>
                  <a:schemeClr val="bg1"/>
                </a:solidFill>
              </a:rPr>
              <a:t>We have come to the God of Abraham (‘father of faith’), Isaac &amp; Jacob   Heb 11:6</a:t>
            </a:r>
          </a:p>
          <a:p>
            <a:r>
              <a:rPr lang="en-GB" dirty="0" smtClean="0">
                <a:solidFill>
                  <a:schemeClr val="bg1"/>
                </a:solidFill>
              </a:rPr>
              <a:t>We do our part to be faithful </a:t>
            </a:r>
            <a:endParaRPr lang="en-GB" dirty="0">
              <a:solidFill>
                <a:schemeClr val="bg1"/>
              </a:solidFill>
            </a:endParaRPr>
          </a:p>
        </p:txBody>
      </p:sp>
      <p:sp>
        <p:nvSpPr>
          <p:cNvPr id="5" name="Title 1"/>
          <p:cNvSpPr txBox="1">
            <a:spLocks/>
          </p:cNvSpPr>
          <p:nvPr/>
        </p:nvSpPr>
        <p:spPr>
          <a:xfrm>
            <a:off x="685800" y="3355848"/>
            <a:ext cx="8077200" cy="16733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THE LORD HAS NOT FORSAKEN</a:t>
            </a:r>
            <a:r>
              <a:rPr kumimoji="0" lang="en-US" sz="4500" b="1" i="0" u="none" strike="noStrike" kern="1200" cap="none" spc="0" normalizeH="0" noProof="0" dirty="0" smtClean="0">
                <a:ln>
                  <a:noFill/>
                </a:ln>
                <a:solidFill>
                  <a:schemeClr val="accent1">
                    <a:satMod val="150000"/>
                  </a:schemeClr>
                </a:solidFill>
                <a:effectLst/>
                <a:uLnTx/>
                <a:uFillTx/>
                <a:latin typeface="+mj-lt"/>
                <a:ea typeface="+mj-ea"/>
                <a:cs typeface="+mj-cs"/>
              </a:rPr>
              <a:t> SO </a:t>
            </a:r>
            <a:r>
              <a:rPr kumimoji="0" lang="en-US" sz="4500" b="1" i="0" u="none" strike="noStrike" kern="1200" cap="none" spc="0" normalizeH="0" noProof="0" dirty="0" smtClean="0">
                <a:ln>
                  <a:noFill/>
                </a:ln>
                <a:solidFill>
                  <a:schemeClr val="accent1">
                    <a:satMod val="150000"/>
                  </a:schemeClr>
                </a:solidFill>
                <a:effectLst/>
                <a:uLnTx/>
                <a:uFillTx/>
                <a:latin typeface="+mj-lt"/>
                <a:ea typeface="+mj-ea"/>
                <a:cs typeface="+mj-cs"/>
              </a:rPr>
              <a:t>DON'T GIVE UP</a:t>
            </a:r>
            <a:endParaRPr kumimoji="0" lang="en-GB"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Scale>
                                      <p:cBhvr>
                                        <p:cTn id="14"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xEl>
                                              <p:pRg st="1" end="1"/>
                                            </p:txEl>
                                          </p:spTgt>
                                        </p:tgtEl>
                                        <p:attrNameLst>
                                          <p:attrName>ppt_x</p:attrName>
                                          <p:attrName>ppt_y</p:attrName>
                                        </p:attrNameLst>
                                      </p:cBhvr>
                                    </p:animMotion>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56"/>
            <a:ext cx="8229600" cy="1252728"/>
          </a:xfrm>
        </p:spPr>
        <p:txBody>
          <a:bodyPr>
            <a:normAutofit fontScale="90000"/>
          </a:bodyPr>
          <a:lstStyle/>
          <a:p>
            <a:pPr algn="ctr"/>
            <a:r>
              <a:rPr lang="en-GB" dirty="0" smtClean="0"/>
              <a:t>Our Part – </a:t>
            </a:r>
            <a:br>
              <a:rPr lang="en-GB" dirty="0" smtClean="0"/>
            </a:br>
            <a:r>
              <a:rPr lang="en-GB" dirty="0" smtClean="0"/>
              <a:t>Pure faith &amp; Faithful Faithfulness </a:t>
            </a:r>
            <a:endParaRPr lang="en-GB" dirty="0"/>
          </a:p>
        </p:txBody>
      </p:sp>
      <p:sp>
        <p:nvSpPr>
          <p:cNvPr id="26626" name="AutoShape 2" descr="http://www.thebiblejourney.org/content/pages/uploaded_images/477.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Content Placeholder 6"/>
          <p:cNvSpPr>
            <a:spLocks noGrp="1"/>
          </p:cNvSpPr>
          <p:nvPr>
            <p:ph idx="1"/>
          </p:nvPr>
        </p:nvSpPr>
        <p:spPr>
          <a:xfrm>
            <a:off x="539552" y="1988840"/>
            <a:ext cx="8229600" cy="4625609"/>
          </a:xfrm>
        </p:spPr>
        <p:txBody>
          <a:bodyPr>
            <a:normAutofit/>
          </a:bodyPr>
          <a:lstStyle/>
          <a:p>
            <a:r>
              <a:rPr lang="en-GB" dirty="0" smtClean="0">
                <a:solidFill>
                  <a:schemeClr val="bg1"/>
                </a:solidFill>
              </a:rPr>
              <a:t>Please </a:t>
            </a:r>
            <a:r>
              <a:rPr lang="en-GB" dirty="0" smtClean="0">
                <a:solidFill>
                  <a:schemeClr val="bg1"/>
                </a:solidFill>
              </a:rPr>
              <a:t>let me glean. </a:t>
            </a:r>
            <a:r>
              <a:rPr lang="en-GB" dirty="0" err="1" smtClean="0">
                <a:solidFill>
                  <a:schemeClr val="bg1"/>
                </a:solidFill>
              </a:rPr>
              <a:t>v2,7</a:t>
            </a:r>
            <a:r>
              <a:rPr lang="en-GB" dirty="0" smtClean="0">
                <a:solidFill>
                  <a:schemeClr val="bg1"/>
                </a:solidFill>
              </a:rPr>
              <a:t>  </a:t>
            </a:r>
            <a:r>
              <a:rPr lang="en-GB" b="1" dirty="0" smtClean="0">
                <a:solidFill>
                  <a:srgbClr val="FFFF00"/>
                </a:solidFill>
              </a:rPr>
              <a:t>HUMILITY</a:t>
            </a:r>
          </a:p>
          <a:p>
            <a:r>
              <a:rPr lang="en-GB" dirty="0" smtClean="0">
                <a:solidFill>
                  <a:schemeClr val="bg1"/>
                </a:solidFill>
              </a:rPr>
              <a:t>Why have I found favour? </a:t>
            </a:r>
            <a:r>
              <a:rPr lang="en-GB" dirty="0" err="1" smtClean="0">
                <a:solidFill>
                  <a:schemeClr val="bg1"/>
                </a:solidFill>
              </a:rPr>
              <a:t>V10</a:t>
            </a:r>
            <a:r>
              <a:rPr lang="en-GB" dirty="0" smtClean="0">
                <a:solidFill>
                  <a:schemeClr val="bg1"/>
                </a:solidFill>
              </a:rPr>
              <a:t> Let </a:t>
            </a:r>
            <a:r>
              <a:rPr lang="en-GB" dirty="0" smtClean="0">
                <a:solidFill>
                  <a:schemeClr val="bg1"/>
                </a:solidFill>
              </a:rPr>
              <a:t>me find favour </a:t>
            </a:r>
            <a:r>
              <a:rPr lang="en-GB" dirty="0" err="1" smtClean="0">
                <a:solidFill>
                  <a:schemeClr val="bg1"/>
                </a:solidFill>
              </a:rPr>
              <a:t>v13</a:t>
            </a:r>
            <a:r>
              <a:rPr lang="en-GB" dirty="0" smtClean="0">
                <a:solidFill>
                  <a:schemeClr val="bg1"/>
                </a:solidFill>
              </a:rPr>
              <a:t> </a:t>
            </a:r>
            <a:r>
              <a:rPr lang="en-GB" b="1" dirty="0" smtClean="0">
                <a:solidFill>
                  <a:srgbClr val="FFFF00"/>
                </a:solidFill>
              </a:rPr>
              <a:t>BOLD GRATITUDE</a:t>
            </a:r>
            <a:endParaRPr lang="en-GB" b="1" dirty="0" smtClean="0">
              <a:solidFill>
                <a:srgbClr val="FFFF00"/>
              </a:solidFill>
            </a:endParaRPr>
          </a:p>
          <a:p>
            <a:r>
              <a:rPr lang="en-GB" dirty="0" smtClean="0">
                <a:solidFill>
                  <a:schemeClr val="bg1"/>
                </a:solidFill>
              </a:rPr>
              <a:t>Stay </a:t>
            </a:r>
            <a:r>
              <a:rPr lang="en-GB" dirty="0" smtClean="0">
                <a:solidFill>
                  <a:schemeClr val="bg1"/>
                </a:solidFill>
              </a:rPr>
              <a:t>in </a:t>
            </a:r>
            <a:r>
              <a:rPr lang="en-GB" dirty="0" smtClean="0">
                <a:solidFill>
                  <a:schemeClr val="bg1"/>
                </a:solidFill>
              </a:rPr>
              <a:t>the field! </a:t>
            </a:r>
            <a:r>
              <a:rPr lang="en-GB" b="1" dirty="0" smtClean="0">
                <a:solidFill>
                  <a:srgbClr val="FFFF00"/>
                </a:solidFill>
              </a:rPr>
              <a:t>Fulfil your mission!</a:t>
            </a:r>
          </a:p>
          <a:p>
            <a:r>
              <a:rPr lang="en-GB" dirty="0" smtClean="0">
                <a:solidFill>
                  <a:schemeClr val="bg1"/>
                </a:solidFill>
              </a:rPr>
              <a:t>Put your </a:t>
            </a:r>
            <a:r>
              <a:rPr lang="en-GB" dirty="0" smtClean="0">
                <a:solidFill>
                  <a:schemeClr val="bg1"/>
                </a:solidFill>
              </a:rPr>
              <a:t>faith in the Lord </a:t>
            </a:r>
            <a:r>
              <a:rPr lang="en-GB" dirty="0" smtClean="0">
                <a:solidFill>
                  <a:schemeClr val="bg1"/>
                </a:solidFill>
              </a:rPr>
              <a:t> </a:t>
            </a:r>
            <a:r>
              <a:rPr lang="en-GB" b="1" dirty="0" err="1" smtClean="0">
                <a:solidFill>
                  <a:srgbClr val="FFFF00"/>
                </a:solidFill>
              </a:rPr>
              <a:t>Prov</a:t>
            </a:r>
            <a:r>
              <a:rPr lang="en-GB" b="1" dirty="0" smtClean="0">
                <a:solidFill>
                  <a:srgbClr val="FFFF00"/>
                </a:solidFill>
              </a:rPr>
              <a:t> 3:5-6</a:t>
            </a:r>
          </a:p>
          <a:p>
            <a:r>
              <a:rPr lang="en-GB" dirty="0" smtClean="0">
                <a:solidFill>
                  <a:schemeClr val="bg1"/>
                </a:solidFill>
              </a:rPr>
              <a:t>Earn a </a:t>
            </a:r>
            <a:r>
              <a:rPr lang="en-GB" b="1" dirty="0" smtClean="0">
                <a:solidFill>
                  <a:srgbClr val="FFFF00"/>
                </a:solidFill>
              </a:rPr>
              <a:t>reputation</a:t>
            </a:r>
            <a:r>
              <a:rPr lang="en-GB" dirty="0" smtClean="0">
                <a:solidFill>
                  <a:schemeClr val="bg1"/>
                </a:solidFill>
              </a:rPr>
              <a:t> by good </a:t>
            </a:r>
            <a:r>
              <a:rPr lang="en-GB" dirty="0" smtClean="0">
                <a:solidFill>
                  <a:schemeClr val="bg1"/>
                </a:solidFill>
              </a:rPr>
              <a:t>deeds </a:t>
            </a:r>
            <a:r>
              <a:rPr lang="en-GB" dirty="0" smtClean="0">
                <a:solidFill>
                  <a:schemeClr val="bg1"/>
                </a:solidFill>
              </a:rPr>
              <a:t> </a:t>
            </a:r>
            <a:endParaRPr lang="en-GB" dirty="0" smtClean="0">
              <a:solidFill>
                <a:schemeClr val="bg1"/>
              </a:solidFill>
            </a:endParaRPr>
          </a:p>
          <a:p>
            <a:r>
              <a:rPr lang="en-GB" dirty="0" smtClean="0">
                <a:solidFill>
                  <a:schemeClr val="bg1"/>
                </a:solidFill>
              </a:rPr>
              <a:t>Enjoy his generous </a:t>
            </a:r>
            <a:r>
              <a:rPr lang="en-GB" b="1" dirty="0" smtClean="0">
                <a:solidFill>
                  <a:srgbClr val="FFFF00"/>
                </a:solidFill>
              </a:rPr>
              <a:t>provision</a:t>
            </a:r>
          </a:p>
          <a:p>
            <a:r>
              <a:rPr lang="en-GB" dirty="0" smtClean="0">
                <a:solidFill>
                  <a:schemeClr val="bg1"/>
                </a:solidFill>
              </a:rPr>
              <a:t>Be a close relative – </a:t>
            </a:r>
            <a:r>
              <a:rPr lang="en-GB" b="1" dirty="0" smtClean="0">
                <a:solidFill>
                  <a:srgbClr val="FFFF00"/>
                </a:solidFill>
              </a:rPr>
              <a:t>adopted into the family</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
        <p:nvSpPr>
          <p:cNvPr id="5" name="Title 1"/>
          <p:cNvSpPr txBox="1">
            <a:spLocks/>
          </p:cNvSpPr>
          <p:nvPr/>
        </p:nvSpPr>
        <p:spPr>
          <a:xfrm>
            <a:off x="683568" y="1556792"/>
            <a:ext cx="8077200" cy="44921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1">
                    <a:satMod val="150000"/>
                  </a:schemeClr>
                </a:solidFill>
                <a:effectLst/>
                <a:uLnTx/>
                <a:uFillTx/>
                <a:latin typeface="+mj-lt"/>
                <a:ea typeface="+mj-ea"/>
                <a:cs typeface="+mj-cs"/>
              </a:rPr>
              <a:t>THE LORD HAS NOT FORSAKEN</a:t>
            </a:r>
            <a:r>
              <a:rPr kumimoji="0" lang="en-US" sz="2000" b="1" i="0" u="none" strike="noStrike" kern="1200" cap="none" spc="0" normalizeH="0" noProof="0" dirty="0" smtClean="0">
                <a:ln>
                  <a:noFill/>
                </a:ln>
                <a:solidFill>
                  <a:schemeClr val="accent1">
                    <a:satMod val="150000"/>
                  </a:schemeClr>
                </a:solidFill>
                <a:effectLst/>
                <a:uLnTx/>
                <a:uFillTx/>
                <a:latin typeface="+mj-lt"/>
                <a:ea typeface="+mj-ea"/>
                <a:cs typeface="+mj-cs"/>
              </a:rPr>
              <a:t> SO LET’S DO OUR PART</a:t>
            </a:r>
            <a:endParaRPr kumimoji="0" lang="en-GB" sz="2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Scale>
                                      <p:cBhvr>
                                        <p:cTn id="14"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xEl>
                                              <p:pRg st="1" end="1"/>
                                            </p:txEl>
                                          </p:spTgt>
                                        </p:tgtEl>
                                        <p:attrNameLst>
                                          <p:attrName>ppt_x</p:attrName>
                                          <p:attrName>ppt_y</p:attrName>
                                        </p:attrNameLst>
                                      </p:cBhvr>
                                    </p:animMotion>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Scale>
                                      <p:cBhvr>
                                        <p:cTn id="21"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xEl>
                                              <p:pRg st="2" end="2"/>
                                            </p:txEl>
                                          </p:spTgt>
                                        </p:tgtEl>
                                        <p:attrNameLst>
                                          <p:attrName>ppt_x</p:attrName>
                                          <p:attrName>ppt_y</p:attrName>
                                        </p:attrNameLst>
                                      </p:cBhvr>
                                    </p:animMotion>
                                    <p:animEffect transition="in" filter="fade">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Scale>
                                      <p:cBhvr>
                                        <p:cTn id="28" dur="1000" decel="50000" fill="hold">
                                          <p:stCondLst>
                                            <p:cond delay="0"/>
                                          </p:stCondLst>
                                        </p:cTn>
                                        <p:tgtEl>
                                          <p:spTgt spid="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xEl>
                                              <p:pRg st="4" end="4"/>
                                            </p:txEl>
                                          </p:spTgt>
                                        </p:tgtEl>
                                        <p:attrNameLst>
                                          <p:attrName>ppt_x</p:attrName>
                                          <p:attrName>ppt_y</p:attrName>
                                        </p:attrNameLst>
                                      </p:cBhvr>
                                    </p:animMotion>
                                    <p:animEffect transition="in" filter="fade">
                                      <p:cBhvr>
                                        <p:cTn id="30" dur="1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Scale>
                                      <p:cBhvr>
                                        <p:cTn id="35"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xEl>
                                              <p:pRg st="3" end="3"/>
                                            </p:txEl>
                                          </p:spTgt>
                                        </p:tgtEl>
                                        <p:attrNameLst>
                                          <p:attrName>ppt_x</p:attrName>
                                          <p:attrName>ppt_y</p:attrName>
                                        </p:attrNameLst>
                                      </p:cBhvr>
                                    </p:animMotion>
                                    <p:animEffect transition="in" filter="fade">
                                      <p:cBhvr>
                                        <p:cTn id="37" dur="10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Scale>
                                      <p:cBhvr>
                                        <p:cTn id="42" dur="1000" decel="50000" fill="hold">
                                          <p:stCondLst>
                                            <p:cond delay="0"/>
                                          </p:stCondLst>
                                        </p:cTn>
                                        <p:tgtEl>
                                          <p:spTgt spid="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xEl>
                                              <p:pRg st="5" end="5"/>
                                            </p:txEl>
                                          </p:spTgt>
                                        </p:tgtEl>
                                        <p:attrNameLst>
                                          <p:attrName>ppt_x</p:attrName>
                                          <p:attrName>ppt_y</p:attrName>
                                        </p:attrNameLst>
                                      </p:cBhvr>
                                    </p:animMotion>
                                    <p:animEffect transition="in" filter="fade">
                                      <p:cBhvr>
                                        <p:cTn id="44" dur="10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Scale>
                                      <p:cBhvr>
                                        <p:cTn id="49" dur="1000" decel="50000" fill="hold">
                                          <p:stCondLst>
                                            <p:cond delay="0"/>
                                          </p:stCondLst>
                                        </p:cTn>
                                        <p:tgtEl>
                                          <p:spTgt spid="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xEl>
                                              <p:pRg st="6" end="6"/>
                                            </p:txEl>
                                          </p:spTgt>
                                        </p:tgtEl>
                                        <p:attrNameLst>
                                          <p:attrName>ppt_x</p:attrName>
                                          <p:attrName>ppt_y</p:attrName>
                                        </p:attrNameLst>
                                      </p:cBhvr>
                                    </p:animMotion>
                                    <p:animEffect transition="in" filter="fade">
                                      <p:cBhvr>
                                        <p:cTn id="5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ostumes.phillipmartin.info/geo_pakistan_woman.gif"/>
          <p:cNvPicPr>
            <a:picLocks noChangeAspect="1" noChangeArrowheads="1"/>
          </p:cNvPicPr>
          <p:nvPr/>
        </p:nvPicPr>
        <p:blipFill>
          <a:blip r:embed="rId2" cstate="print"/>
          <a:srcRect/>
          <a:stretch>
            <a:fillRect/>
          </a:stretch>
        </p:blipFill>
        <p:spPr bwMode="auto">
          <a:xfrm>
            <a:off x="6150793" y="685800"/>
            <a:ext cx="3533775" cy="6172200"/>
          </a:xfrm>
          <a:prstGeom prst="rect">
            <a:avLst/>
          </a:prstGeom>
          <a:noFill/>
        </p:spPr>
      </p:pic>
      <p:pic>
        <p:nvPicPr>
          <p:cNvPr id="7" name="Picture 6" descr="WITB-NewTestamentCharacterDesigns-1200px.jpg"/>
          <p:cNvPicPr>
            <a:picLocks noChangeAspect="1"/>
          </p:cNvPicPr>
          <p:nvPr/>
        </p:nvPicPr>
        <p:blipFill>
          <a:blip r:embed="rId3" cstate="print">
            <a:clrChange>
              <a:clrFrom>
                <a:srgbClr val="FFFFFF"/>
              </a:clrFrom>
              <a:clrTo>
                <a:srgbClr val="FFFFFF">
                  <a:alpha val="0"/>
                </a:srgbClr>
              </a:clrTo>
            </a:clrChange>
          </a:blip>
          <a:srcRect l="68047" t="4905" r="8328" b="56694"/>
          <a:stretch>
            <a:fillRect/>
          </a:stretch>
        </p:blipFill>
        <p:spPr>
          <a:xfrm>
            <a:off x="1629143" y="1196752"/>
            <a:ext cx="5103097" cy="5661248"/>
          </a:xfrm>
          <a:prstGeom prst="rect">
            <a:avLst/>
          </a:prstGeom>
        </p:spPr>
      </p:pic>
      <p:sp>
        <p:nvSpPr>
          <p:cNvPr id="2" name="Title 1"/>
          <p:cNvSpPr>
            <a:spLocks noGrp="1"/>
          </p:cNvSpPr>
          <p:nvPr>
            <p:ph type="title"/>
          </p:nvPr>
        </p:nvSpPr>
        <p:spPr/>
        <p:txBody>
          <a:bodyPr/>
          <a:lstStyle/>
          <a:p>
            <a:r>
              <a:rPr lang="en-GB" dirty="0" smtClean="0"/>
              <a:t>The Background</a:t>
            </a:r>
            <a:endParaRPr lang="en-GB" dirty="0"/>
          </a:p>
        </p:txBody>
      </p:sp>
      <p:sp>
        <p:nvSpPr>
          <p:cNvPr id="8" name="Rectangle 7"/>
          <p:cNvSpPr/>
          <p:nvPr/>
        </p:nvSpPr>
        <p:spPr>
          <a:xfrm>
            <a:off x="3203848" y="1556792"/>
            <a:ext cx="1584176" cy="5301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WITB-NewTestamentCharacterDesigns-1200px.jpg"/>
          <p:cNvPicPr>
            <a:picLocks noChangeAspect="1"/>
          </p:cNvPicPr>
          <p:nvPr/>
        </p:nvPicPr>
        <p:blipFill>
          <a:blip r:embed="rId3" cstate="print">
            <a:clrChange>
              <a:clrFrom>
                <a:srgbClr val="FFFFFF"/>
              </a:clrFrom>
              <a:clrTo>
                <a:srgbClr val="FFFFFF">
                  <a:alpha val="0"/>
                </a:srgbClr>
              </a:clrTo>
            </a:clrChange>
          </a:blip>
          <a:srcRect l="75061" t="4905" r="16818" b="56694"/>
          <a:stretch>
            <a:fillRect/>
          </a:stretch>
        </p:blipFill>
        <p:spPr>
          <a:xfrm>
            <a:off x="3059832" y="1196752"/>
            <a:ext cx="1728192" cy="5577347"/>
          </a:xfrm>
          <a:prstGeom prst="rect">
            <a:avLst/>
          </a:prstGeom>
          <a:ln>
            <a:noFill/>
          </a:ln>
        </p:spPr>
      </p:pic>
      <p:pic>
        <p:nvPicPr>
          <p:cNvPr id="1026" name="Picture 2" descr="http://weclipart.com/gimg/6909508DCEB5722E/7d0fe8dfd8b62368868bfc06c17c79d4.jpg"/>
          <p:cNvPicPr>
            <a:picLocks noChangeAspect="1" noChangeArrowheads="1"/>
          </p:cNvPicPr>
          <p:nvPr/>
        </p:nvPicPr>
        <p:blipFill>
          <a:blip r:embed="rId4" cstate="print"/>
          <a:stretch>
            <a:fillRect/>
          </a:stretch>
        </p:blipFill>
        <p:spPr bwMode="auto">
          <a:xfrm>
            <a:off x="-63000" y="1988840"/>
            <a:ext cx="2474760" cy="4887236"/>
          </a:xfrm>
          <a:prstGeom prst="ellipse">
            <a:avLst/>
          </a:prstGeom>
          <a:ln>
            <a:noFill/>
          </a:ln>
          <a:effectLst>
            <a:softEdge rad="112500"/>
          </a:effectLst>
        </p:spPr>
      </p:pic>
      <p:sp>
        <p:nvSpPr>
          <p:cNvPr id="1030" name="AutoShape 6" descr="http://hddfhm.com/images/bible-characters-clipart-1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16" name="Group 15"/>
          <p:cNvGrpSpPr/>
          <p:nvPr/>
        </p:nvGrpSpPr>
        <p:grpSpPr>
          <a:xfrm>
            <a:off x="5868144" y="1988840"/>
            <a:ext cx="3767854" cy="5273824"/>
            <a:chOff x="5724128" y="1584176"/>
            <a:chExt cx="3767854" cy="5273824"/>
          </a:xfrm>
        </p:grpSpPr>
        <p:sp>
          <p:nvSpPr>
            <p:cNvPr id="15" name="Rectangle 14"/>
            <p:cNvSpPr/>
            <p:nvPr/>
          </p:nvSpPr>
          <p:spPr>
            <a:xfrm>
              <a:off x="7020272" y="2564904"/>
              <a:ext cx="115212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ruth.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724128" y="1584176"/>
              <a:ext cx="3767854" cy="527382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Scale>
                                      <p:cBhvr>
                                        <p:cTn id="24"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26"/>
                                        </p:tgtEl>
                                        <p:attrNameLst>
                                          <p:attrName>ppt_x</p:attrName>
                                          <p:attrName>ppt_y</p:attrName>
                                        </p:attrNameLst>
                                      </p:cBhvr>
                                    </p:animMotion>
                                    <p:animEffect transition="in" filter="fade">
                                      <p:cBhvr>
                                        <p:cTn id="26" dur="1000"/>
                                        <p:tgtEl>
                                          <p:spTgt spid="1026"/>
                                        </p:tgtEl>
                                      </p:cBhvr>
                                    </p:animEffect>
                                  </p:childTnLst>
                                </p:cTn>
                              </p:par>
                            </p:childTnLst>
                          </p:cTn>
                        </p:par>
                        <p:par>
                          <p:cTn id="27" fill="hold">
                            <p:stCondLst>
                              <p:cond delay="1000"/>
                            </p:stCondLst>
                            <p:childTnLst>
                              <p:par>
                                <p:cTn id="28" presetID="5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Scale>
                                      <p:cBhvr>
                                        <p:cTn id="3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6"/>
                                        </p:tgtEl>
                                        <p:attrNameLst>
                                          <p:attrName>ppt_x</p:attrName>
                                          <p:attrName>ppt_y</p:attrName>
                                        </p:attrNameLst>
                                      </p:cBhvr>
                                    </p:animMotion>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nodeType="clickEffect">
                                  <p:stCondLst>
                                    <p:cond delay="0"/>
                                  </p:stCondLst>
                                  <p:childTnLst>
                                    <p:anim calcmode="lin" valueType="num">
                                      <p:cBhvr>
                                        <p:cTn id="36" dur="500"/>
                                        <p:tgtEl>
                                          <p:spTgt spid="7"/>
                                        </p:tgtEl>
                                        <p:attrNameLst>
                                          <p:attrName>ppt_w</p:attrName>
                                        </p:attrNameLst>
                                      </p:cBhvr>
                                      <p:tavLst>
                                        <p:tav tm="0">
                                          <p:val>
                                            <p:strVal val="ppt_w"/>
                                          </p:val>
                                        </p:tav>
                                        <p:tav tm="100000">
                                          <p:val>
                                            <p:fltVal val="0"/>
                                          </p:val>
                                        </p:tav>
                                      </p:tavLst>
                                    </p:anim>
                                    <p:anim calcmode="lin" valueType="num">
                                      <p:cBhvr>
                                        <p:cTn id="37" dur="500"/>
                                        <p:tgtEl>
                                          <p:spTgt spid="7"/>
                                        </p:tgtEl>
                                        <p:attrNameLst>
                                          <p:attrName>ppt_h</p:attrName>
                                        </p:attrNameLst>
                                      </p:cBhvr>
                                      <p:tavLst>
                                        <p:tav tm="0">
                                          <p:val>
                                            <p:strVal val="ppt_h"/>
                                          </p:val>
                                        </p:tav>
                                        <p:tav tm="100000">
                                          <p:val>
                                            <p:fltVal val="0"/>
                                          </p:val>
                                        </p:tav>
                                      </p:tavLst>
                                    </p:anim>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par>
                          <p:cTn id="45" fill="hold">
                            <p:stCondLst>
                              <p:cond delay="500"/>
                            </p:stCondLst>
                            <p:childTnLst>
                              <p:par>
                                <p:cTn id="46" presetID="35" presetClass="path" presetSubtype="0" accel="50000" decel="50000" fill="hold" nodeType="afterEffect">
                                  <p:stCondLst>
                                    <p:cond delay="0"/>
                                  </p:stCondLst>
                                  <p:childTnLst>
                                    <p:animMotion origin="layout" path="M 0 0  L -0.25 0  E" pathEditMode="relative" ptsTypes="">
                                      <p:cBhvr>
                                        <p:cTn id="47" dur="2000" fill="hold"/>
                                        <p:tgtEl>
                                          <p:spTgt spid="16"/>
                                        </p:tgtEl>
                                        <p:attrNameLst>
                                          <p:attrName>ppt_x</p:attrName>
                                          <p:attrName>ppt_y</p:attrName>
                                        </p:attrNameLst>
                                      </p:cBhvr>
                                    </p:animMotion>
                                  </p:childTnLst>
                                </p:cTn>
                              </p:par>
                              <p:par>
                                <p:cTn id="48" presetID="63" presetClass="path" presetSubtype="0" accel="50000" decel="50000" fill="hold" nodeType="withEffect">
                                  <p:stCondLst>
                                    <p:cond delay="0"/>
                                  </p:stCondLst>
                                  <p:childTnLst>
                                    <p:animMotion origin="layout" path="M 0 0  L 0.25 0  E" pathEditMode="relative" ptsTypes="">
                                      <p:cBhvr>
                                        <p:cTn id="49"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a:t>
            </a:r>
            <a:endParaRPr lang="en-GB" dirty="0"/>
          </a:p>
        </p:txBody>
      </p:sp>
      <p:sp>
        <p:nvSpPr>
          <p:cNvPr id="3" name="Content Placeholder 2"/>
          <p:cNvSpPr>
            <a:spLocks noGrp="1"/>
          </p:cNvSpPr>
          <p:nvPr>
            <p:ph idx="1"/>
          </p:nvPr>
        </p:nvSpPr>
        <p:spPr>
          <a:xfrm>
            <a:off x="457200" y="1556793"/>
            <a:ext cx="8229600" cy="2664295"/>
          </a:xfrm>
        </p:spPr>
        <p:txBody>
          <a:bodyPr/>
          <a:lstStyle/>
          <a:p>
            <a:pPr>
              <a:buNone/>
            </a:pPr>
            <a:r>
              <a:rPr lang="en-GB" dirty="0" smtClean="0">
                <a:solidFill>
                  <a:schemeClr val="bg1"/>
                </a:solidFill>
              </a:rPr>
              <a:t>It’s </a:t>
            </a:r>
            <a:r>
              <a:rPr lang="en-GB" dirty="0" smtClean="0">
                <a:solidFill>
                  <a:schemeClr val="bg1"/>
                </a:solidFill>
              </a:rPr>
              <a:t>the time for the </a:t>
            </a:r>
            <a:r>
              <a:rPr lang="en-GB" dirty="0" smtClean="0">
                <a:solidFill>
                  <a:schemeClr val="bg1"/>
                </a:solidFill>
              </a:rPr>
              <a:t>harvest so …</a:t>
            </a:r>
          </a:p>
          <a:p>
            <a:r>
              <a:rPr lang="en-GB" dirty="0" smtClean="0">
                <a:solidFill>
                  <a:schemeClr val="bg1"/>
                </a:solidFill>
              </a:rPr>
              <a:t>Trust God’s </a:t>
            </a:r>
            <a:r>
              <a:rPr lang="en-GB" dirty="0" smtClean="0">
                <a:solidFill>
                  <a:schemeClr val="bg1"/>
                </a:solidFill>
              </a:rPr>
              <a:t>Provision &amp; Protection </a:t>
            </a:r>
          </a:p>
          <a:p>
            <a:r>
              <a:rPr lang="en-GB" dirty="0" smtClean="0">
                <a:solidFill>
                  <a:schemeClr val="bg1"/>
                </a:solidFill>
              </a:rPr>
              <a:t>Enjoy God’s Provision &amp; Protection</a:t>
            </a:r>
            <a:r>
              <a:rPr lang="en-GB" dirty="0" smtClean="0">
                <a:solidFill>
                  <a:schemeClr val="bg1"/>
                </a:solidFill>
              </a:rPr>
              <a:t> </a:t>
            </a:r>
          </a:p>
          <a:p>
            <a:r>
              <a:rPr lang="en-GB" dirty="0" smtClean="0">
                <a:solidFill>
                  <a:schemeClr val="bg1"/>
                </a:solidFill>
              </a:rPr>
              <a:t>Live by God’s </a:t>
            </a:r>
            <a:r>
              <a:rPr lang="en-GB" dirty="0" smtClean="0">
                <a:solidFill>
                  <a:schemeClr val="bg1"/>
                </a:solidFill>
              </a:rPr>
              <a:t>Provision &amp; </a:t>
            </a:r>
            <a:r>
              <a:rPr lang="en-GB" dirty="0" smtClean="0">
                <a:solidFill>
                  <a:schemeClr val="bg1"/>
                </a:solidFill>
              </a:rPr>
              <a:t>Protection</a:t>
            </a:r>
            <a:endParaRPr lang="en-GB" dirty="0">
              <a:solidFill>
                <a:schemeClr val="bg1"/>
              </a:solidFill>
            </a:endParaRPr>
          </a:p>
        </p:txBody>
      </p:sp>
      <p:sp>
        <p:nvSpPr>
          <p:cNvPr id="4" name="Rectangle 3"/>
          <p:cNvSpPr/>
          <p:nvPr/>
        </p:nvSpPr>
        <p:spPr>
          <a:xfrm>
            <a:off x="467544" y="4941168"/>
            <a:ext cx="8352928" cy="1569660"/>
          </a:xfrm>
          <a:prstGeom prst="rect">
            <a:avLst/>
          </a:prstGeom>
        </p:spPr>
        <p:txBody>
          <a:bodyPr wrap="square">
            <a:spAutoFit/>
          </a:bodyPr>
          <a:lstStyle/>
          <a:p>
            <a:r>
              <a:rPr lang="en-US" sz="2400" b="1" dirty="0" smtClean="0">
                <a:solidFill>
                  <a:srgbClr val="FFFF00"/>
                </a:solidFill>
              </a:rPr>
              <a:t> Hosea 10:12</a:t>
            </a:r>
          </a:p>
          <a:p>
            <a:r>
              <a:rPr lang="en-US" sz="2400" dirty="0" smtClean="0">
                <a:solidFill>
                  <a:srgbClr val="FFFF00"/>
                </a:solidFill>
              </a:rPr>
              <a:t>Sow to yourselves in righteousness, reap in mercy; break up your fallow ground: </a:t>
            </a:r>
            <a:r>
              <a:rPr lang="en-US" sz="2400" b="1" dirty="0" smtClean="0">
                <a:solidFill>
                  <a:srgbClr val="FFFF00"/>
                </a:solidFill>
              </a:rPr>
              <a:t>for </a:t>
            </a:r>
            <a:r>
              <a:rPr lang="en-US" sz="2400" b="1" i="1" dirty="0" smtClean="0">
                <a:solidFill>
                  <a:srgbClr val="FFFF00"/>
                </a:solidFill>
              </a:rPr>
              <a:t>it is</a:t>
            </a:r>
            <a:r>
              <a:rPr lang="en-US" sz="2400" b="1" dirty="0" smtClean="0">
                <a:solidFill>
                  <a:srgbClr val="FFFF00"/>
                </a:solidFill>
              </a:rPr>
              <a:t> time to seek the LORD</a:t>
            </a:r>
            <a:r>
              <a:rPr lang="en-US" sz="2400" dirty="0" smtClean="0">
                <a:solidFill>
                  <a:srgbClr val="FFFF00"/>
                </a:solidFill>
              </a:rPr>
              <a:t>, till he come and rain righteousness upon you.</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251520" y="1775191"/>
            <a:ext cx="8229600" cy="4625609"/>
          </a:xfrm>
        </p:spPr>
        <p:txBody>
          <a:bodyPr>
            <a:normAutofit/>
          </a:bodyPr>
          <a:lstStyle/>
          <a:p>
            <a:pPr marL="6350" indent="11113" algn="ctr">
              <a:buNone/>
            </a:pPr>
            <a:r>
              <a:rPr lang="en-US" sz="6000" dirty="0" smtClean="0">
                <a:solidFill>
                  <a:srgbClr val="FFFF00"/>
                </a:solidFill>
              </a:rPr>
              <a:t>THE LORD HAS NOT FORSAKEN – so don’t give up!</a:t>
            </a:r>
            <a:endParaRPr lang="en-GB" sz="6000" b="1" dirty="0">
              <a:solidFill>
                <a:srgbClr val="FFFF00"/>
              </a:solidFill>
            </a:endParaRPr>
          </a:p>
        </p:txBody>
      </p:sp>
      <p:sp>
        <p:nvSpPr>
          <p:cNvPr id="4" name="Rectangle 3"/>
          <p:cNvSpPr/>
          <p:nvPr/>
        </p:nvSpPr>
        <p:spPr>
          <a:xfrm>
            <a:off x="2339752" y="5157192"/>
            <a:ext cx="6120680" cy="938719"/>
          </a:xfrm>
          <a:prstGeom prst="rect">
            <a:avLst/>
          </a:prstGeom>
        </p:spPr>
        <p:txBody>
          <a:bodyPr wrap="square">
            <a:spAutoFit/>
          </a:bodyPr>
          <a:lstStyle/>
          <a:p>
            <a:pPr algn="ctr"/>
            <a:r>
              <a:rPr lang="en-GB" sz="5500" b="1" dirty="0" smtClean="0">
                <a:solidFill>
                  <a:schemeClr val="bg1"/>
                </a:solidFill>
                <a:effectLst>
                  <a:outerShdw blurRad="38100" dist="38100" dir="2700000" algn="tl">
                    <a:srgbClr val="000000">
                      <a:alpha val="43137"/>
                    </a:srgbClr>
                  </a:outerShdw>
                </a:effectLst>
              </a:rPr>
              <a:t>Stay in the field!</a:t>
            </a:r>
            <a:endParaRPr lang="en-GB" sz="5500" dirty="0">
              <a:solidFill>
                <a:schemeClr val="bg1"/>
              </a:solidFill>
              <a:effectLst>
                <a:outerShdw blurRad="38100" dist="38100" dir="2700000" algn="tl">
                  <a:srgbClr val="000000">
                    <a:alpha val="43137"/>
                  </a:srgbClr>
                </a:outerShdw>
              </a:effectLst>
            </a:endParaRPr>
          </a:p>
        </p:txBody>
      </p:sp>
      <p:pic>
        <p:nvPicPr>
          <p:cNvPr id="5" name="Picture 4" descr="http://costumes.phillipmartin.info/geo_pakistan_woman.gif"/>
          <p:cNvPicPr>
            <a:picLocks noChangeAspect="1" noChangeArrowheads="1"/>
          </p:cNvPicPr>
          <p:nvPr/>
        </p:nvPicPr>
        <p:blipFill>
          <a:blip r:embed="rId2" cstate="print"/>
          <a:stretch>
            <a:fillRect/>
          </a:stretch>
        </p:blipFill>
        <p:spPr bwMode="auto">
          <a:xfrm>
            <a:off x="7922874" y="1772816"/>
            <a:ext cx="1221126" cy="2132856"/>
          </a:xfrm>
          <a:prstGeom prst="rect">
            <a:avLst/>
          </a:prstGeom>
          <a:noFill/>
        </p:spPr>
      </p:pic>
      <p:grpSp>
        <p:nvGrpSpPr>
          <p:cNvPr id="6" name="Group 5"/>
          <p:cNvGrpSpPr/>
          <p:nvPr/>
        </p:nvGrpSpPr>
        <p:grpSpPr>
          <a:xfrm>
            <a:off x="216025" y="4509120"/>
            <a:ext cx="971599" cy="2060848"/>
            <a:chOff x="5724128" y="1584176"/>
            <a:chExt cx="3767854" cy="5273824"/>
          </a:xfrm>
        </p:grpSpPr>
        <p:sp>
          <p:nvSpPr>
            <p:cNvPr id="7" name="Rectangle 6"/>
            <p:cNvSpPr/>
            <p:nvPr/>
          </p:nvSpPr>
          <p:spPr>
            <a:xfrm>
              <a:off x="7020272" y="2564904"/>
              <a:ext cx="115212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ruth.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724128" y="1584176"/>
              <a:ext cx="3767854" cy="527382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99664"/>
            <a:ext cx="5472608" cy="2681464"/>
          </a:xfrm>
        </p:spPr>
        <p:txBody>
          <a:bodyPr>
            <a:normAutofit/>
          </a:bodyPr>
          <a:lstStyle/>
          <a:p>
            <a:pPr algn="ctr"/>
            <a:r>
              <a:rPr lang="en-US" dirty="0" smtClean="0"/>
              <a:t>THE LORD HAS NOT </a:t>
            </a:r>
            <a:r>
              <a:rPr lang="en-US" dirty="0" smtClean="0"/>
              <a:t>FORSAKEN – so don’t give up!</a:t>
            </a:r>
            <a:endParaRPr lang="en-GB" dirty="0"/>
          </a:p>
        </p:txBody>
      </p:sp>
      <p:sp>
        <p:nvSpPr>
          <p:cNvPr id="3" name="Subtitle 2"/>
          <p:cNvSpPr>
            <a:spLocks noGrp="1"/>
          </p:cNvSpPr>
          <p:nvPr>
            <p:ph type="subTitle" idx="1"/>
          </p:nvPr>
        </p:nvSpPr>
        <p:spPr>
          <a:xfrm>
            <a:off x="683568" y="5589240"/>
            <a:ext cx="8077200" cy="691504"/>
          </a:xfrm>
        </p:spPr>
        <p:txBody>
          <a:bodyPr>
            <a:normAutofit/>
          </a:bodyPr>
          <a:lstStyle/>
          <a:p>
            <a:pPr algn="ctr"/>
            <a:r>
              <a:rPr lang="en-GB" sz="4000" dirty="0" smtClean="0">
                <a:solidFill>
                  <a:schemeClr val="bg1"/>
                </a:solidFill>
              </a:rPr>
              <a:t>Ruth </a:t>
            </a:r>
            <a:r>
              <a:rPr lang="en-GB" sz="4000" dirty="0" smtClean="0">
                <a:solidFill>
                  <a:schemeClr val="bg1"/>
                </a:solidFill>
              </a:rPr>
              <a:t>2</a:t>
            </a:r>
            <a:endParaRPr lang="en-GB" sz="4000" dirty="0">
              <a:solidFill>
                <a:schemeClr val="bg1"/>
              </a:solidFill>
            </a:endParaRPr>
          </a:p>
        </p:txBody>
      </p:sp>
      <p:pic>
        <p:nvPicPr>
          <p:cNvPr id="5" name="Picture 4" descr="gicf logo3.jpg"/>
          <p:cNvPicPr>
            <a:picLocks noChangeAspect="1"/>
          </p:cNvPicPr>
          <p:nvPr/>
        </p:nvPicPr>
        <p:blipFill>
          <a:blip r:embed="rId3" cstate="print">
            <a:clrChange>
              <a:clrFrom>
                <a:srgbClr val="161616"/>
              </a:clrFrom>
              <a:clrTo>
                <a:srgbClr val="161616">
                  <a:alpha val="0"/>
                </a:srgbClr>
              </a:clrTo>
            </a:clrChange>
          </a:blip>
          <a:srcRect l="18750" t="12500" r="18750" b="9375"/>
          <a:stretch>
            <a:fillRect/>
          </a:stretch>
        </p:blipFill>
        <p:spPr>
          <a:xfrm>
            <a:off x="5508104" y="764704"/>
            <a:ext cx="3168352" cy="39604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ostumes.phillipmartin.info/geo_pakistan_woman.gif"/>
          <p:cNvPicPr>
            <a:picLocks noChangeAspect="1" noChangeArrowheads="1"/>
          </p:cNvPicPr>
          <p:nvPr/>
        </p:nvPicPr>
        <p:blipFill>
          <a:blip r:embed="rId2" cstate="print"/>
          <a:stretch>
            <a:fillRect/>
          </a:stretch>
        </p:blipFill>
        <p:spPr bwMode="auto">
          <a:xfrm>
            <a:off x="0" y="535221"/>
            <a:ext cx="3635663" cy="6350163"/>
          </a:xfrm>
          <a:prstGeom prst="rect">
            <a:avLst/>
          </a:prstGeom>
          <a:noFill/>
        </p:spPr>
      </p:pic>
      <p:pic>
        <p:nvPicPr>
          <p:cNvPr id="8" name="Picture 2" descr="http://weclipart.com/gimg/6909508DCEB5722E/7d0fe8dfd8b62368868bfc06c17c79d4.jpg"/>
          <p:cNvPicPr>
            <a:picLocks noChangeAspect="1" noChangeArrowheads="1"/>
          </p:cNvPicPr>
          <p:nvPr/>
        </p:nvPicPr>
        <p:blipFill>
          <a:blip r:embed="rId3" cstate="print"/>
          <a:srcRect l="-11943"/>
          <a:stretch>
            <a:fillRect/>
          </a:stretch>
        </p:blipFill>
        <p:spPr bwMode="auto">
          <a:xfrm>
            <a:off x="2843808" y="946209"/>
            <a:ext cx="3351082" cy="5911791"/>
          </a:xfrm>
          <a:prstGeom prst="rect">
            <a:avLst/>
          </a:prstGeom>
          <a:ln>
            <a:noFill/>
          </a:ln>
          <a:effectLst>
            <a:outerShdw blurRad="190500" algn="tl" rotWithShape="0">
              <a:srgbClr val="000000">
                <a:alpha val="70000"/>
              </a:srgbClr>
            </a:outerShdw>
          </a:effectLst>
        </p:spPr>
      </p:pic>
      <p:grpSp>
        <p:nvGrpSpPr>
          <p:cNvPr id="5" name="Group 4"/>
          <p:cNvGrpSpPr/>
          <p:nvPr/>
        </p:nvGrpSpPr>
        <p:grpSpPr>
          <a:xfrm>
            <a:off x="5508104" y="980728"/>
            <a:ext cx="4032447" cy="5877272"/>
            <a:chOff x="6225753" y="1962591"/>
            <a:chExt cx="2849493" cy="4477910"/>
          </a:xfrm>
        </p:grpSpPr>
        <p:sp>
          <p:nvSpPr>
            <p:cNvPr id="6" name="Rectangle 5"/>
            <p:cNvSpPr/>
            <p:nvPr/>
          </p:nvSpPr>
          <p:spPr>
            <a:xfrm>
              <a:off x="7020272" y="2564904"/>
              <a:ext cx="115212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ruth.jpg"/>
            <p:cNvPicPr>
              <a:picLocks noChangeAspect="1"/>
            </p:cNvPicPr>
            <p:nvPr/>
          </p:nvPicPr>
          <p:blipFill>
            <a:blip r:embed="rId4" cstate="print">
              <a:clrChange>
                <a:clrFrom>
                  <a:srgbClr val="FFFFFF"/>
                </a:clrFrom>
                <a:clrTo>
                  <a:srgbClr val="FFFFFF">
                    <a:alpha val="0"/>
                  </a:srgbClr>
                </a:clrTo>
              </a:clrChange>
            </a:blip>
            <a:srcRect l="13313" t="7175" r="11060" b="7916"/>
            <a:stretch>
              <a:fillRect/>
            </a:stretch>
          </p:blipFill>
          <p:spPr>
            <a:xfrm>
              <a:off x="6225753" y="1962591"/>
              <a:ext cx="2849493" cy="44779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8"/>
                                        </p:tgtEl>
                                        <p:attrNameLst>
                                          <p:attrName>ppt_w</p:attrName>
                                        </p:attrNameLst>
                                      </p:cBhvr>
                                      <p:tavLst>
                                        <p:tav tm="0">
                                          <p:val>
                                            <p:strVal val="ppt_w"/>
                                          </p:val>
                                        </p:tav>
                                        <p:tav tm="100000">
                                          <p:val>
                                            <p:fltVal val="0"/>
                                          </p:val>
                                        </p:tav>
                                      </p:tavLst>
                                    </p:anim>
                                    <p:anim calcmode="lin" valueType="num">
                                      <p:cBhvr>
                                        <p:cTn id="7" dur="2000"/>
                                        <p:tgtEl>
                                          <p:spTgt spid="8"/>
                                        </p:tgtEl>
                                        <p:attrNameLst>
                                          <p:attrName>ppt_h</p:attrName>
                                        </p:attrNameLst>
                                      </p:cBhvr>
                                      <p:tavLst>
                                        <p:tav tm="0">
                                          <p:val>
                                            <p:strVal val="ppt_h"/>
                                          </p:val>
                                        </p:tav>
                                        <p:tav tm="100000">
                                          <p:val>
                                            <p:fltVal val="0"/>
                                          </p:val>
                                        </p:tav>
                                      </p:tavLst>
                                    </p:anim>
                                    <p:animEffect transition="out" filter="fade">
                                      <p:cBhvr>
                                        <p:cTn id="8" dur="2000"/>
                                        <p:tgtEl>
                                          <p:spTgt spid="8"/>
                                        </p:tgtEl>
                                      </p:cBhvr>
                                    </p:animEffect>
                                    <p:set>
                                      <p:cBhvr>
                                        <p:cTn id="9" dur="1" fill="hold">
                                          <p:stCondLst>
                                            <p:cond delay="19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35" presetClass="path" presetSubtype="0" accel="50000" decel="50000" fill="hold" nodeType="afterEffect">
                                  <p:stCondLst>
                                    <p:cond delay="0"/>
                                  </p:stCondLst>
                                  <p:childTnLst>
                                    <p:animMotion origin="layout" path="M 0 0  L -0.25 0  E" pathEditMode="relative" ptsTypes="">
                                      <p:cBhvr>
                                        <p:cTn id="1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Content Placeholder 4" descr="map2.png"/>
          <p:cNvPicPr>
            <a:picLocks noChangeAspect="1"/>
          </p:cNvPicPr>
          <p:nvPr/>
        </p:nvPicPr>
        <p:blipFill>
          <a:blip r:embed="rId2" cstate="print"/>
          <a:stretch>
            <a:fillRect/>
          </a:stretch>
        </p:blipFill>
        <p:spPr>
          <a:xfrm>
            <a:off x="1403648" y="1560248"/>
            <a:ext cx="6336704" cy="5253128"/>
          </a:xfrm>
          <a:prstGeom prst="rect">
            <a:avLst/>
          </a:prstGeom>
        </p:spPr>
      </p:pic>
      <p:sp>
        <p:nvSpPr>
          <p:cNvPr id="5" name="Title 1"/>
          <p:cNvSpPr txBox="1">
            <a:spLocks/>
          </p:cNvSpPr>
          <p:nvPr/>
        </p:nvSpPr>
        <p:spPr>
          <a:xfrm>
            <a:off x="611560" y="0"/>
            <a:ext cx="8077200" cy="16733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THE SETTING</a:t>
            </a:r>
            <a:endParaRPr kumimoji="0" lang="en-GB"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Ruth 2:1-5</a:t>
            </a:r>
            <a:endParaRPr lang="en-GB" dirty="0"/>
          </a:p>
        </p:txBody>
      </p:sp>
      <p:sp>
        <p:nvSpPr>
          <p:cNvPr id="3" name="Content Placeholder 2"/>
          <p:cNvSpPr>
            <a:spLocks noGrp="1"/>
          </p:cNvSpPr>
          <p:nvPr>
            <p:ph idx="1"/>
          </p:nvPr>
        </p:nvSpPr>
        <p:spPr>
          <a:xfrm>
            <a:off x="179512" y="1556792"/>
            <a:ext cx="8964488" cy="5301208"/>
          </a:xfrm>
        </p:spPr>
        <p:txBody>
          <a:bodyPr>
            <a:noAutofit/>
          </a:bodyPr>
          <a:lstStyle/>
          <a:p>
            <a:pPr>
              <a:buNone/>
            </a:pPr>
            <a:r>
              <a:rPr lang="en-US" sz="2400" dirty="0" smtClean="0">
                <a:solidFill>
                  <a:schemeClr val="bg1"/>
                </a:solidFill>
              </a:rPr>
              <a:t>1 There was a relative of Naomi’s husband, a man of great wealth, of the family of </a:t>
            </a:r>
            <a:r>
              <a:rPr lang="en-US" sz="2400" dirty="0" err="1" smtClean="0">
                <a:solidFill>
                  <a:schemeClr val="bg1"/>
                </a:solidFill>
              </a:rPr>
              <a:t>Elimelech</a:t>
            </a:r>
            <a:r>
              <a:rPr lang="en-US" sz="2400" dirty="0" smtClean="0">
                <a:solidFill>
                  <a:schemeClr val="bg1"/>
                </a:solidFill>
              </a:rPr>
              <a:t>. His name </a:t>
            </a:r>
            <a:r>
              <a:rPr lang="en-US" sz="2400" i="1" dirty="0" smtClean="0">
                <a:solidFill>
                  <a:schemeClr val="bg1"/>
                </a:solidFill>
              </a:rPr>
              <a:t>was</a:t>
            </a:r>
            <a:r>
              <a:rPr lang="en-US" sz="2400" dirty="0" smtClean="0">
                <a:solidFill>
                  <a:schemeClr val="bg1"/>
                </a:solidFill>
              </a:rPr>
              <a:t> Boaz. 2 So Ruth the </a:t>
            </a:r>
            <a:r>
              <a:rPr lang="en-US" sz="2400" dirty="0" err="1" smtClean="0">
                <a:solidFill>
                  <a:schemeClr val="bg1"/>
                </a:solidFill>
              </a:rPr>
              <a:t>Moabitess</a:t>
            </a:r>
            <a:r>
              <a:rPr lang="en-US" sz="2400" dirty="0" smtClean="0">
                <a:solidFill>
                  <a:schemeClr val="bg1"/>
                </a:solidFill>
              </a:rPr>
              <a:t> said to Naomi, “</a:t>
            </a:r>
            <a:r>
              <a:rPr lang="en-US" sz="2400" b="1" dirty="0" smtClean="0">
                <a:solidFill>
                  <a:srgbClr val="FFFF00"/>
                </a:solidFill>
              </a:rPr>
              <a:t>Please let me go to the field, and glean </a:t>
            </a:r>
            <a:r>
              <a:rPr lang="en-US" sz="2400" dirty="0" smtClean="0">
                <a:solidFill>
                  <a:schemeClr val="bg1"/>
                </a:solidFill>
              </a:rPr>
              <a:t>heads of grain after </a:t>
            </a:r>
            <a:r>
              <a:rPr lang="en-US" sz="2400" i="1" dirty="0" smtClean="0">
                <a:solidFill>
                  <a:schemeClr val="bg1"/>
                </a:solidFill>
              </a:rPr>
              <a:t>him</a:t>
            </a:r>
            <a:r>
              <a:rPr lang="en-US" sz="2400" dirty="0" smtClean="0">
                <a:solidFill>
                  <a:schemeClr val="bg1"/>
                </a:solidFill>
              </a:rPr>
              <a:t> in whose sight I may find favor.”</a:t>
            </a:r>
          </a:p>
          <a:p>
            <a:pPr>
              <a:buNone/>
            </a:pPr>
            <a:r>
              <a:rPr lang="en-US" sz="2400" dirty="0" smtClean="0">
                <a:solidFill>
                  <a:schemeClr val="bg1"/>
                </a:solidFill>
              </a:rPr>
              <a:t>And she said to her, “Go, my daughter.”</a:t>
            </a:r>
          </a:p>
          <a:p>
            <a:pPr>
              <a:buNone/>
            </a:pPr>
            <a:r>
              <a:rPr lang="en-US" sz="2400" dirty="0" smtClean="0">
                <a:solidFill>
                  <a:schemeClr val="bg1"/>
                </a:solidFill>
              </a:rPr>
              <a:t>3 Then she left, and went and gleaned in the field after the reapers. And she happened to come to the part of the field </a:t>
            </a:r>
            <a:r>
              <a:rPr lang="en-US" sz="2400" i="1" dirty="0" smtClean="0">
                <a:solidFill>
                  <a:schemeClr val="bg1"/>
                </a:solidFill>
              </a:rPr>
              <a:t>belonging</a:t>
            </a:r>
            <a:r>
              <a:rPr lang="en-US" sz="2400" dirty="0" smtClean="0">
                <a:solidFill>
                  <a:schemeClr val="bg1"/>
                </a:solidFill>
              </a:rPr>
              <a:t> to Boaz, who </a:t>
            </a:r>
            <a:r>
              <a:rPr lang="en-US" sz="2400" i="1" dirty="0" smtClean="0">
                <a:solidFill>
                  <a:schemeClr val="bg1"/>
                </a:solidFill>
              </a:rPr>
              <a:t>was</a:t>
            </a:r>
            <a:r>
              <a:rPr lang="en-US" sz="2400" dirty="0" smtClean="0">
                <a:solidFill>
                  <a:schemeClr val="bg1"/>
                </a:solidFill>
              </a:rPr>
              <a:t> of the family of </a:t>
            </a:r>
            <a:r>
              <a:rPr lang="en-US" sz="2400" dirty="0" err="1" smtClean="0">
                <a:solidFill>
                  <a:schemeClr val="bg1"/>
                </a:solidFill>
              </a:rPr>
              <a:t>Elimelech</a:t>
            </a:r>
            <a:r>
              <a:rPr lang="en-US" sz="2400" dirty="0" smtClean="0">
                <a:solidFill>
                  <a:schemeClr val="bg1"/>
                </a:solidFill>
              </a:rPr>
              <a:t>.</a:t>
            </a:r>
          </a:p>
          <a:p>
            <a:pPr>
              <a:buNone/>
            </a:pPr>
            <a:r>
              <a:rPr lang="en-US" sz="2400" dirty="0" smtClean="0">
                <a:solidFill>
                  <a:schemeClr val="bg1"/>
                </a:solidFill>
              </a:rPr>
              <a:t>4 Now behold, Boaz came from Bethlehem, and said to the reapers, “The LORD </a:t>
            </a:r>
            <a:r>
              <a:rPr lang="en-US" sz="2400" i="1" dirty="0" smtClean="0">
                <a:solidFill>
                  <a:schemeClr val="bg1"/>
                </a:solidFill>
              </a:rPr>
              <a:t>be</a:t>
            </a:r>
            <a:r>
              <a:rPr lang="en-US" sz="2400" dirty="0" smtClean="0">
                <a:solidFill>
                  <a:schemeClr val="bg1"/>
                </a:solidFill>
              </a:rPr>
              <a:t> with you!”</a:t>
            </a:r>
          </a:p>
          <a:p>
            <a:pPr>
              <a:buNone/>
            </a:pPr>
            <a:r>
              <a:rPr lang="en-US" sz="2400" dirty="0" smtClean="0">
                <a:solidFill>
                  <a:schemeClr val="bg1"/>
                </a:solidFill>
              </a:rPr>
              <a:t>And they answered him, “The LORD bless you!”</a:t>
            </a:r>
          </a:p>
          <a:p>
            <a:pPr>
              <a:buNone/>
            </a:pPr>
            <a:r>
              <a:rPr lang="en-US" sz="2400" dirty="0" smtClean="0">
                <a:solidFill>
                  <a:schemeClr val="bg1"/>
                </a:solidFill>
              </a:rPr>
              <a:t>5 Then Boaz said to his servant who was in charge of the reapers, “Whose young woman </a:t>
            </a:r>
            <a:r>
              <a:rPr lang="en-US" sz="2400" i="1" dirty="0" smtClean="0">
                <a:solidFill>
                  <a:schemeClr val="bg1"/>
                </a:solidFill>
              </a:rPr>
              <a:t>is</a:t>
            </a:r>
            <a:r>
              <a:rPr lang="en-US" sz="2400" dirty="0" smtClean="0">
                <a:solidFill>
                  <a:schemeClr val="bg1"/>
                </a:solidFill>
              </a:rPr>
              <a:t> this?”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Gleaning-The-Fields.jpg"/>
          <p:cNvPicPr>
            <a:picLocks noGrp="1" noChangeAspect="1"/>
          </p:cNvPicPr>
          <p:nvPr>
            <p:ph idx="1"/>
          </p:nvPr>
        </p:nvPicPr>
        <p:blipFill>
          <a:blip r:embed="rId2" cstate="print"/>
          <a:stretch>
            <a:fillRect/>
          </a:stretch>
        </p:blipFill>
        <p:spPr>
          <a:xfrm>
            <a:off x="0" y="0"/>
            <a:ext cx="9144001" cy="6858000"/>
          </a:xfrm>
          <a:prstGeom prst="rect">
            <a:avLst/>
          </a:prstGeom>
          <a:ln>
            <a:noFill/>
          </a:ln>
          <a:effectLst>
            <a:softEdge rad="112500"/>
          </a:effectLst>
        </p:spPr>
      </p:pic>
      <p:sp>
        <p:nvSpPr>
          <p:cNvPr id="1026" name="AutoShape 2" descr="https://s3-us-east-2.amazonaws.com/ccswva-sermons/wp-content/uploads/2017/07/16162724/Gleaning-The-Field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https://s3-us-east-2.amazonaws.com/ccswva-sermons/wp-content/uploads/2017/07/16162724/Gleaning-The-Field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384"/>
            <a:ext cx="9144000" cy="6669360"/>
          </a:xfrm>
          <a:solidFill>
            <a:schemeClr val="tx1"/>
          </a:solidFill>
        </p:spPr>
        <p:txBody>
          <a:bodyPr>
            <a:noAutofit/>
          </a:bodyPr>
          <a:lstStyle/>
          <a:p>
            <a:pPr>
              <a:buNone/>
            </a:pPr>
            <a:r>
              <a:rPr lang="en-US" sz="2800" dirty="0" smtClean="0">
                <a:solidFill>
                  <a:schemeClr val="bg1"/>
                </a:solidFill>
              </a:rPr>
              <a:t>6 So the servant who was in charge of the reapers answered and said, “It </a:t>
            </a:r>
            <a:r>
              <a:rPr lang="en-US" sz="2800" i="1" dirty="0" smtClean="0">
                <a:solidFill>
                  <a:schemeClr val="bg1"/>
                </a:solidFill>
              </a:rPr>
              <a:t>is</a:t>
            </a:r>
            <a:r>
              <a:rPr lang="en-US" sz="2800" dirty="0" smtClean="0">
                <a:solidFill>
                  <a:schemeClr val="bg1"/>
                </a:solidFill>
              </a:rPr>
              <a:t> the young Moabite woman who came back with Naomi from the country of Moab. 7 And she said, ‘Please let me glean and gather after the reapers among the sheaves.’ So she came and has continued from morning until now, though she rested a little in the house.”</a:t>
            </a:r>
          </a:p>
          <a:p>
            <a:pPr>
              <a:buNone/>
            </a:pPr>
            <a:r>
              <a:rPr lang="en-US" sz="2800" dirty="0" smtClean="0">
                <a:solidFill>
                  <a:schemeClr val="bg1"/>
                </a:solidFill>
              </a:rPr>
              <a:t>8 Then Boaz said to Ruth, “You will listen, my daughter, will you not? Do not go to glean in another field, nor go from here, but stay close by my young women. 9 </a:t>
            </a:r>
            <a:r>
              <a:rPr lang="en-US" sz="2800" i="1" dirty="0" smtClean="0">
                <a:solidFill>
                  <a:schemeClr val="bg1"/>
                </a:solidFill>
              </a:rPr>
              <a:t>Let</a:t>
            </a:r>
            <a:r>
              <a:rPr lang="en-US" sz="2800" dirty="0" smtClean="0">
                <a:solidFill>
                  <a:schemeClr val="bg1"/>
                </a:solidFill>
              </a:rPr>
              <a:t> your eyes </a:t>
            </a:r>
            <a:r>
              <a:rPr lang="en-US" sz="2800" i="1" dirty="0" smtClean="0">
                <a:solidFill>
                  <a:schemeClr val="bg1"/>
                </a:solidFill>
              </a:rPr>
              <a:t>be</a:t>
            </a:r>
            <a:r>
              <a:rPr lang="en-US" sz="2800" dirty="0" smtClean="0">
                <a:solidFill>
                  <a:schemeClr val="bg1"/>
                </a:solidFill>
              </a:rPr>
              <a:t> on the field which they reap, and go after them. Have I not commanded the young men not to touch you? And when you are thirsty, go to the vessels and drink from what the young men have drawn.”</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669360"/>
          </a:xfrm>
          <a:solidFill>
            <a:schemeClr val="tx1"/>
          </a:solidFill>
        </p:spPr>
        <p:txBody>
          <a:bodyPr>
            <a:noAutofit/>
          </a:bodyPr>
          <a:lstStyle/>
          <a:p>
            <a:pPr>
              <a:buNone/>
            </a:pPr>
            <a:r>
              <a:rPr lang="en-US" sz="2800" dirty="0" smtClean="0">
                <a:solidFill>
                  <a:schemeClr val="bg1"/>
                </a:solidFill>
              </a:rPr>
              <a:t>10 So she fell on her face, bowed down to the ground, and said to him, “Why have I found favor in your eyes, that you should take notice of me, since I </a:t>
            </a:r>
            <a:r>
              <a:rPr lang="en-US" sz="2800" i="1" dirty="0" smtClean="0">
                <a:solidFill>
                  <a:schemeClr val="bg1"/>
                </a:solidFill>
              </a:rPr>
              <a:t>am</a:t>
            </a:r>
            <a:r>
              <a:rPr lang="en-US" sz="2800" dirty="0" smtClean="0">
                <a:solidFill>
                  <a:schemeClr val="bg1"/>
                </a:solidFill>
              </a:rPr>
              <a:t> a foreigner?”</a:t>
            </a:r>
          </a:p>
          <a:p>
            <a:pPr>
              <a:buNone/>
            </a:pPr>
            <a:r>
              <a:rPr lang="en-US" sz="2800" dirty="0" smtClean="0">
                <a:solidFill>
                  <a:schemeClr val="bg1"/>
                </a:solidFill>
              </a:rPr>
              <a:t>11 And Boaz answered and said to her, </a:t>
            </a:r>
            <a:r>
              <a:rPr lang="en-US" sz="2800" b="1" dirty="0" smtClean="0">
                <a:solidFill>
                  <a:srgbClr val="FFFF00"/>
                </a:solidFill>
              </a:rPr>
              <a:t>“It has been fully reported to me, all that you have done </a:t>
            </a:r>
            <a:r>
              <a:rPr lang="en-US" sz="2800" dirty="0" smtClean="0">
                <a:solidFill>
                  <a:schemeClr val="bg1"/>
                </a:solidFill>
              </a:rPr>
              <a:t>for your mother-in-law since the death of your husband, and </a:t>
            </a:r>
            <a:r>
              <a:rPr lang="en-US" sz="2800" i="1" dirty="0" smtClean="0">
                <a:solidFill>
                  <a:schemeClr val="bg1"/>
                </a:solidFill>
              </a:rPr>
              <a:t>how</a:t>
            </a:r>
            <a:r>
              <a:rPr lang="en-US" sz="2800" dirty="0" smtClean="0">
                <a:solidFill>
                  <a:schemeClr val="bg1"/>
                </a:solidFill>
              </a:rPr>
              <a:t> you have left your father and your mother and the land of your birth, and have come to a people whom you did not know before. 12 The LORD repay your work, and a full reward be given you by the </a:t>
            </a:r>
            <a:r>
              <a:rPr lang="en-US" sz="2800" b="1" dirty="0" smtClean="0">
                <a:solidFill>
                  <a:srgbClr val="FFFF00"/>
                </a:solidFill>
              </a:rPr>
              <a:t>LORD God of Israel, under whose wings you have come for refuge.”</a:t>
            </a:r>
          </a:p>
          <a:p>
            <a:pPr marL="3175" indent="-3175">
              <a:buNone/>
            </a:pP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669360"/>
          </a:xfrm>
          <a:solidFill>
            <a:schemeClr val="tx1"/>
          </a:solidFill>
        </p:spPr>
        <p:txBody>
          <a:bodyPr>
            <a:noAutofit/>
          </a:bodyPr>
          <a:lstStyle/>
          <a:p>
            <a:pPr>
              <a:buNone/>
            </a:pPr>
            <a:r>
              <a:rPr lang="en-US" sz="2800" dirty="0" smtClean="0">
                <a:solidFill>
                  <a:schemeClr val="bg1"/>
                </a:solidFill>
              </a:rPr>
              <a:t>13 Then she said, “Let me find favor in your sight, my lord; for you have comforted me, and have spoken kindly to your maidservant, though I am not like one of your maidservants.”</a:t>
            </a:r>
          </a:p>
          <a:p>
            <a:pPr>
              <a:buNone/>
            </a:pPr>
            <a:r>
              <a:rPr lang="en-US" sz="2800" dirty="0" smtClean="0">
                <a:solidFill>
                  <a:schemeClr val="bg1"/>
                </a:solidFill>
              </a:rPr>
              <a:t>14 Now Boaz said to her at mealtime, “Come here, and eat of the bread, and dip your piece of bread in the vinegar.” So she sat beside the reapers, and he passed </a:t>
            </a:r>
            <a:r>
              <a:rPr lang="en-US" sz="2800" dirty="0" smtClean="0">
                <a:solidFill>
                  <a:schemeClr val="bg1"/>
                </a:solidFill>
              </a:rPr>
              <a:t>parched </a:t>
            </a:r>
            <a:r>
              <a:rPr lang="en-US" sz="2800" i="1" dirty="0" smtClean="0">
                <a:solidFill>
                  <a:schemeClr val="bg1"/>
                </a:solidFill>
              </a:rPr>
              <a:t>grain</a:t>
            </a:r>
            <a:r>
              <a:rPr lang="en-US" sz="2800" dirty="0" smtClean="0">
                <a:solidFill>
                  <a:schemeClr val="bg1"/>
                </a:solidFill>
              </a:rPr>
              <a:t> </a:t>
            </a:r>
            <a:r>
              <a:rPr lang="en-US" sz="2800" dirty="0" smtClean="0">
                <a:solidFill>
                  <a:schemeClr val="bg1"/>
                </a:solidFill>
              </a:rPr>
              <a:t>to </a:t>
            </a:r>
            <a:r>
              <a:rPr lang="en-US" sz="2800" dirty="0" smtClean="0">
                <a:solidFill>
                  <a:schemeClr val="bg1"/>
                </a:solidFill>
              </a:rPr>
              <a:t>her; and she ate and was satisfied, and kept some </a:t>
            </a:r>
            <a:r>
              <a:rPr lang="en-US" sz="2800" dirty="0" smtClean="0">
                <a:solidFill>
                  <a:schemeClr val="bg1"/>
                </a:solidFill>
              </a:rPr>
              <a:t>back. 15</a:t>
            </a:r>
            <a:r>
              <a:rPr lang="en-US" sz="2800" dirty="0" smtClean="0">
                <a:solidFill>
                  <a:schemeClr val="bg1"/>
                </a:solidFill>
              </a:rPr>
              <a:t> And when she rose up to glean, Boaz commanded his young men, saying, “Let her glean even among the </a:t>
            </a:r>
            <a:r>
              <a:rPr lang="en-US" sz="2800" dirty="0" smtClean="0">
                <a:solidFill>
                  <a:schemeClr val="bg1"/>
                </a:solidFill>
              </a:rPr>
              <a:t>sheaves, and </a:t>
            </a:r>
            <a:r>
              <a:rPr lang="en-US" sz="2800" dirty="0" smtClean="0">
                <a:solidFill>
                  <a:schemeClr val="bg1"/>
                </a:solidFill>
              </a:rPr>
              <a:t>do not reproach her. 16 Also let </a:t>
            </a:r>
            <a:r>
              <a:rPr lang="en-US" sz="2800" i="1" dirty="0" smtClean="0">
                <a:solidFill>
                  <a:schemeClr val="bg1"/>
                </a:solidFill>
              </a:rPr>
              <a:t>grain</a:t>
            </a:r>
            <a:r>
              <a:rPr lang="en-US" sz="2800" dirty="0" smtClean="0">
                <a:solidFill>
                  <a:schemeClr val="bg1"/>
                </a:solidFill>
              </a:rPr>
              <a:t> from the bundles fall purposely for her; leave </a:t>
            </a:r>
            <a:r>
              <a:rPr lang="en-US" sz="2800" i="1" dirty="0" smtClean="0">
                <a:solidFill>
                  <a:schemeClr val="bg1"/>
                </a:solidFill>
              </a:rPr>
              <a:t>it</a:t>
            </a:r>
            <a:r>
              <a:rPr lang="en-US" sz="2800" dirty="0" smtClean="0">
                <a:solidFill>
                  <a:schemeClr val="bg1"/>
                </a:solidFill>
              </a:rPr>
              <a:t> that she may glean, and do not rebuke her.”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503</TotalTime>
  <Words>428</Words>
  <Application>Microsoft Office PowerPoint</Application>
  <PresentationFormat>On-screen Show (4:3)</PresentationFormat>
  <Paragraphs>102</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Module</vt:lpstr>
      <vt:lpstr>THE LORD HAS NOT FORSAKEN!</vt:lpstr>
      <vt:lpstr>The Background</vt:lpstr>
      <vt:lpstr>Slide 3</vt:lpstr>
      <vt:lpstr>Slide 4</vt:lpstr>
      <vt:lpstr>Ruth 2:1-5</vt:lpstr>
      <vt:lpstr>Slide 6</vt:lpstr>
      <vt:lpstr>Slide 7</vt:lpstr>
      <vt:lpstr>Slide 8</vt:lpstr>
      <vt:lpstr>Slide 9</vt:lpstr>
      <vt:lpstr>Slide 10</vt:lpstr>
      <vt:lpstr>Slide 11</vt:lpstr>
      <vt:lpstr>Slide 12</vt:lpstr>
      <vt:lpstr>Slide 13</vt:lpstr>
      <vt:lpstr>Ruth’s Purity &amp; Faith </vt:lpstr>
      <vt:lpstr>Boaz’s Provision &amp; Protection</vt:lpstr>
      <vt:lpstr>Boaz’s God’s Provision &amp; Protection</vt:lpstr>
      <vt:lpstr>Boaz’s God’s Provision &amp; Faithfulness </vt:lpstr>
      <vt:lpstr>Our Part –  Pure faith &amp; Faithful Faithfulness </vt:lpstr>
      <vt:lpstr>Our Part –  Pure faith &amp; Faithful Faithfulness </vt:lpstr>
      <vt:lpstr>Application</vt:lpstr>
      <vt:lpstr>Conclusion</vt:lpstr>
      <vt:lpstr>THE LORD HAS NOT FORSAKEN – so don’t give up!</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BACK TO YOUR SOURCE</dc:title>
  <dc:creator>DT</dc:creator>
  <cp:lastModifiedBy>DT</cp:lastModifiedBy>
  <cp:revision>57</cp:revision>
  <dcterms:created xsi:type="dcterms:W3CDTF">2018-06-23T14:05:02Z</dcterms:created>
  <dcterms:modified xsi:type="dcterms:W3CDTF">2018-06-30T18:19:19Z</dcterms:modified>
</cp:coreProperties>
</file>